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397" r:id="rId5"/>
    <p:sldId id="473" r:id="rId6"/>
    <p:sldId id="474" r:id="rId7"/>
    <p:sldId id="475" r:id="rId8"/>
    <p:sldId id="471" r:id="rId9"/>
    <p:sldId id="464" r:id="rId10"/>
    <p:sldId id="465" r:id="rId11"/>
    <p:sldId id="476" r:id="rId12"/>
    <p:sldId id="468" r:id="rId13"/>
    <p:sldId id="479" r:id="rId14"/>
    <p:sldId id="470" r:id="rId15"/>
    <p:sldId id="478" r:id="rId16"/>
    <p:sldId id="451" r:id="rId17"/>
    <p:sldId id="477" r:id="rId18"/>
    <p:sldId id="444" r:id="rId19"/>
    <p:sldId id="270" r:id="rId20"/>
  </p:sldIdLst>
  <p:sldSz cx="12192000" cy="6858000"/>
  <p:notesSz cx="6858000" cy="9144000"/>
  <p:defaultTextStyle>
    <a:defPPr>
      <a:defRPr lang="pt-BR"/>
    </a:defPPr>
    <a:lvl1pPr marL="0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1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35130A-26D4-DDE1-1A04-438CDDD5CD73}" name="Rubens Ortolani Dias de Melo" initials="RM" userId="S::rubens.melo@e-auditoria.com.br::2d9750ad-58f2-40c9-b301-b9d0853e4aef" providerId="AD"/>
  <p188:author id="{508010C8-B5A7-AC08-A1E7-EC0677ADA17E}" name="Sara de Oliveira Cordeiro" initials="" userId="S::sara.cordeiro@e-auditoria.com.br::531672ef-7519-41f8-8c24-d213f17e4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E6F"/>
    <a:srgbClr val="F4F2F0"/>
    <a:srgbClr val="57F2AA"/>
    <a:srgbClr val="00FFEA"/>
    <a:srgbClr val="000000"/>
    <a:srgbClr val="011D29"/>
    <a:srgbClr val="209FFE"/>
    <a:srgbClr val="005C4B"/>
    <a:srgbClr val="0A2F41"/>
    <a:srgbClr val="121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A8BB13-3C9B-4673-9120-E426A39CB5B0}" v="94" dt="2025-07-01T00:59:00.031"/>
    <p1510:client id="{9FEFB639-FB4A-472B-986E-D1BE4841C95A}" v="47" dt="2025-06-29T04:28:21.465"/>
    <p1510:client id="{B2703D4D-D224-4F7C-B63B-1B1A2806C0D6}" v="1" dt="2025-07-01T01:15:07.4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94660"/>
  </p:normalViewPr>
  <p:slideViewPr>
    <p:cSldViewPr snapToGrid="0">
      <p:cViewPr varScale="1">
        <p:scale>
          <a:sx n="84" d="100"/>
          <a:sy n="84" d="100"/>
        </p:scale>
        <p:origin x="994" y="72"/>
      </p:cViewPr>
      <p:guideLst>
        <p:guide pos="46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F5A59-AD61-4EFD-9D41-DB315BA03521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B9320-F0BC-42E6-9099-E6F802640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17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Plataforma eA, chamamos de 'antivírus fiscal' exatamente porque ela protege a empresa contra possíveis vulnerabilidades tributárias, como um antivírus faz com os sistemas. </a:t>
            </a:r>
          </a:p>
          <a:p>
            <a:r>
              <a:rPr lang="pt-BR"/>
              <a:t>A ideia é evitar que erros ou inconsistências se transformem em problemas, garantindo que toda a sua rotina tributária esteja segura e dentro da conformidade.</a:t>
            </a:r>
          </a:p>
          <a:p>
            <a:endParaRPr lang="pt-BR"/>
          </a:p>
          <a:p>
            <a:r>
              <a:rPr lang="pt-BR"/>
              <a:t>Com a e-Auditoria, você vai automatizar o processo de fiscalização, trazendo uma segurança extra para o seu negócio e evitando surpresas com o fisco. </a:t>
            </a:r>
          </a:p>
          <a:p>
            <a:endParaRPr lang="pt-BR"/>
          </a:p>
          <a:p>
            <a:r>
              <a:rPr lang="pt-BR"/>
              <a:t>Além disso, a plataforma vai além de apenas identificar problemas – ela oferece insights práticos para otimizar a gestão tributária e levar oportunidades para sua empresa, dando uma base sólida para decisões mais confiáveis.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48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45F1-9BA8-713B-113D-CF1A6910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5F2133-11D5-31E5-602A-3826FD0A1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33062A-F083-A671-3DF1-9B5577E96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67B074-838E-120F-6060-F70590E52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44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AF6B0-1F6E-529B-A395-A3F5BF697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3A9652-2154-ADF2-1B40-32EB66077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1999"/>
            </a:lvl2pPr>
            <a:lvl3pPr marL="914385" indent="0" algn="ctr">
              <a:buNone/>
              <a:defRPr sz="1800"/>
            </a:lvl3pPr>
            <a:lvl4pPr marL="1371577" indent="0" algn="ctr">
              <a:buNone/>
              <a:defRPr sz="1600"/>
            </a:lvl4pPr>
            <a:lvl5pPr marL="1828769" indent="0" algn="ctr">
              <a:buNone/>
              <a:defRPr sz="1600"/>
            </a:lvl5pPr>
            <a:lvl6pPr marL="2285961" indent="0" algn="ctr">
              <a:buNone/>
              <a:defRPr sz="1600"/>
            </a:lvl6pPr>
            <a:lvl7pPr marL="2743154" indent="0" algn="ctr">
              <a:buNone/>
              <a:defRPr sz="1600"/>
            </a:lvl7pPr>
            <a:lvl8pPr marL="3200346" indent="0" algn="ctr">
              <a:buNone/>
              <a:defRPr sz="1600"/>
            </a:lvl8pPr>
            <a:lvl9pPr marL="3657538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B0AA9-1B54-9F7C-80A7-E81C2D51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491C4A-CAF5-10DF-1138-40B57937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A21CF9-3352-2F21-BDF4-F5EFF37A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22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5B38-FF75-BB2B-6B45-644AC27B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DF705B-4589-77D5-3F83-1A907D42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AE11CC-69F4-0AD4-1DEC-3C93426A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0F28D9-561D-10C9-A292-7AFFEAEE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4CD2AB-A6AE-5FBF-69BC-03D330AC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68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ACF883-C1E8-B571-D215-17966A665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025FE0-2F5E-13C8-28EA-707EBC6A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299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EC4052-A043-EBEF-C49C-AB94429E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43F69-DAB2-19C8-ADD0-FB3108B2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4D8703-7A14-CC22-1290-0572195A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51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56" y="6167321"/>
            <a:ext cx="1657091" cy="19073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11963402" y="1"/>
            <a:ext cx="228600" cy="6858000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419101" y="504826"/>
            <a:ext cx="3505200" cy="371475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03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0B74B-50BC-C2A8-9A7C-D46EADAD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07207C-C879-69D9-CC2E-7D93AFF2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F418D1-3E82-DB89-E2CA-3E344AD1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B1261-DDA1-E4B7-D413-E6EDE72B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F9C6A-9D38-35B2-84DC-7C17EAD7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3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0B32A-F776-E848-313F-3664C4AD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11E9E9-B94F-641A-BDDC-7779E86A5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2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385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6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3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F2FCC2-3C07-AB59-8E51-DDBD8E64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E99F49-1B90-8722-822C-9EB8BA33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CAA0E0-66B9-4711-C1E4-36EF2F9D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0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B151F-7574-D1F3-C7C3-C868B31D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B316AE-02B8-34A8-0BA8-89A0B7144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E7C84B-0525-FE86-1DD0-25A37465A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C62150-62B4-CB4A-7C0D-AEF447AC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1AF0EB-1369-5C59-AE22-F552C990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9067C6-E48A-697F-8DD7-69C8A8C0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69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58BF4-4601-8DA2-3F54-A3523E53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0F6B2E-B7E6-CCB1-1EAE-0237C862C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590190-77FA-1747-FB3F-36D82ECB5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A41007-CD95-FD1A-BA58-798D75E21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5194633-6EC4-BFD8-6C6A-CC9D460F2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41569FA-C9F8-AEE2-1EC1-AAA6EA79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B57E00E-185E-3288-F075-058489F3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FD8D-9FA8-6653-92A0-0569EC9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31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2CB5A-1D01-A29A-8776-635D3D6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8810D17-6C0F-9551-1D35-056C911F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CB578C-EE7B-7090-973C-0A6BADE4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FE75D0-AF40-02AA-3396-240CF26A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91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AEAD8D-ED8F-AAF5-25F9-23320CF0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8F81BA-C0FA-9009-FD43-2B577615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36518-D9BC-97AF-D3F8-425CD925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88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98F54-3BCE-A41F-5A95-2403D464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9E896D-2AF2-A3F0-EC95-F0EA9BD8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E66992-9003-DF66-26F8-4C8A675C2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7A7543-C5E9-0AB0-3A80-76E989CC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0B1E21-1559-13DD-619E-DD74614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930A0E-A790-20DD-BAEE-C61F90D6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4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0339D-F65D-F109-1623-25A12CFC2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C6B4004-8A4E-E553-CC75-B7BB5F30F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5" indent="0">
              <a:buNone/>
              <a:defRPr sz="2400"/>
            </a:lvl3pPr>
            <a:lvl4pPr marL="1371577" indent="0">
              <a:buNone/>
              <a:defRPr sz="1999"/>
            </a:lvl4pPr>
            <a:lvl5pPr marL="1828769" indent="0">
              <a:buNone/>
              <a:defRPr sz="1999"/>
            </a:lvl5pPr>
            <a:lvl6pPr marL="2285961" indent="0">
              <a:buNone/>
              <a:defRPr sz="1999"/>
            </a:lvl6pPr>
            <a:lvl7pPr marL="2743154" indent="0">
              <a:buNone/>
              <a:defRPr sz="1999"/>
            </a:lvl7pPr>
            <a:lvl8pPr marL="3200346" indent="0">
              <a:buNone/>
              <a:defRPr sz="1999"/>
            </a:lvl8pPr>
            <a:lvl9pPr marL="3657538" indent="0">
              <a:buNone/>
              <a:defRPr sz="1999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531E49-83CB-11D5-6E82-A0BDC3D6D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087FF8-46F1-67D4-53DC-98BF4430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D71DCF-408A-A989-F1AA-2826C742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55D306-9DBB-5FA1-C249-6C03D3CB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2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8BAD02-6B43-F739-F1FD-88B088D2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C80450-8D87-34ED-89A2-2294052DF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0AC2C-34CE-F1A7-6769-C1A23972E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D95F02-7A65-F499-EF2C-CB89CECAA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B253CD-B7D2-E234-BB98-5057A3055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57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8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6" indent="-228596" algn="l" defTabSz="91438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1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3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5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50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2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4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5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7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9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1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4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6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8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slide" Target="slide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5.png"/><Relationship Id="rId4" Type="http://schemas.openxmlformats.org/officeDocument/2006/relationships/hyperlink" Target="http://sped.rfb.gov.br/pasta/show/1492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" Target="slide2.xml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6.jpe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slide" Target="slide2.xml"/><Relationship Id="rId4" Type="http://schemas.openxmlformats.org/officeDocument/2006/relationships/image" Target="../media/image54.png"/><Relationship Id="rId9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" Target="slide2.xml"/><Relationship Id="rId7" Type="http://schemas.openxmlformats.org/officeDocument/2006/relationships/image" Target="../media/image16.svg"/><Relationship Id="rId12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hyperlink" Target="https://www.youtube.com/watch?v=QxDBSxNup9U" TargetMode="External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6.jpe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5.xml"/><Relationship Id="rId3" Type="http://schemas.openxmlformats.org/officeDocument/2006/relationships/image" Target="../media/image6.jpeg"/><Relationship Id="rId7" Type="http://schemas.openxmlformats.org/officeDocument/2006/relationships/slide" Target="slide8.xml"/><Relationship Id="rId12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13.xml"/><Relationship Id="rId5" Type="http://schemas.openxmlformats.org/officeDocument/2006/relationships/slide" Target="slide4.xml"/><Relationship Id="rId10" Type="http://schemas.openxmlformats.org/officeDocument/2006/relationships/slide" Target="slide12.xml"/><Relationship Id="rId4" Type="http://schemas.openxmlformats.org/officeDocument/2006/relationships/slide" Target="slide3.xml"/><Relationship Id="rId9" Type="http://schemas.openxmlformats.org/officeDocument/2006/relationships/slide" Target="slide11.xml"/><Relationship Id="rId14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hyperlink" Target="https://www.youtube.com/watch?v=EX1gc35gI6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2.xml"/><Relationship Id="rId5" Type="http://schemas.openxmlformats.org/officeDocument/2006/relationships/image" Target="../media/image8.png"/><Relationship Id="rId15" Type="http://schemas.openxmlformats.org/officeDocument/2006/relationships/image" Target="../media/image16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12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9.png"/><Relationship Id="rId5" Type="http://schemas.openxmlformats.org/officeDocument/2006/relationships/image" Target="../media/image28.png"/><Relationship Id="rId15" Type="http://schemas.openxmlformats.org/officeDocument/2006/relationships/image" Target="../media/image6.jpeg"/><Relationship Id="rId10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9.png"/><Relationship Id="rId1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8C16468-D123-D269-9B31-2CFCD8571C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D8FA5D4-DCAC-45A2-B0D0-230D9A49F51C}"/>
              </a:ext>
            </a:extLst>
          </p:cNvPr>
          <p:cNvSpPr/>
          <p:nvPr/>
        </p:nvSpPr>
        <p:spPr>
          <a:xfrm>
            <a:off x="594186" y="1507005"/>
            <a:ext cx="5623734" cy="3843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Proposta:</a:t>
            </a:r>
            <a:br>
              <a:rPr lang="pt-BR" sz="3000" b="1" noProof="0" dirty="0">
                <a:latin typeface="Montserrat Bold"/>
              </a:rPr>
            </a:br>
            <a:r>
              <a:rPr lang="pt-BR" sz="3000" b="1" noProof="0" dirty="0">
                <a:latin typeface="Montserrat Bold"/>
              </a:rPr>
              <a:t>Corretor Automático de SPEDs da E-Auditoria</a:t>
            </a:r>
          </a:p>
          <a:p>
            <a:endParaRPr lang="pt-BR" sz="3000" b="1" dirty="0">
              <a:latin typeface="Montserrat Bold"/>
            </a:endParaRPr>
          </a:p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Cliente:</a:t>
            </a:r>
          </a:p>
          <a:p>
            <a:r>
              <a:rPr lang="pt-BR" sz="3000" b="1" dirty="0">
                <a:latin typeface="Montserrat Bold"/>
              </a:rPr>
              <a:t>{{nome}}</a:t>
            </a:r>
            <a:endParaRPr lang="pt-BR" sz="3000" b="1" noProof="0" dirty="0">
              <a:latin typeface="Montserrat Bold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1D6342-D2A7-49FE-BF79-DDA0526C639E}"/>
              </a:ext>
            </a:extLst>
          </p:cNvPr>
          <p:cNvSpPr/>
          <p:nvPr/>
        </p:nvSpPr>
        <p:spPr>
          <a:xfrm>
            <a:off x="594187" y="5281558"/>
            <a:ext cx="6396549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noProof="0">
                <a:latin typeface="Montserrat" pitchFamily="2" charset="0"/>
              </a:rPr>
              <a:t>Software Líder em Auditoria Tributária no Brasil.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75BC314-F95B-4F44-6659-A76C1F174DB6}"/>
              </a:ext>
            </a:extLst>
          </p:cNvPr>
          <p:cNvSpPr/>
          <p:nvPr/>
        </p:nvSpPr>
        <p:spPr>
          <a:xfrm>
            <a:off x="3401568" y="640080"/>
            <a:ext cx="2340864" cy="6675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EFEB1D3D-5F10-A6E7-A320-555E83694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3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E1EA0-82C2-9B20-B566-2FE654C27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rma, Retângulo&#10;&#10;O conteúdo gerado por IA pode estar incorreto.">
            <a:extLst>
              <a:ext uri="{FF2B5EF4-FFF2-40B4-BE49-F238E27FC236}">
                <a16:creationId xmlns:a16="http://schemas.microsoft.com/office/drawing/2014/main" id="{626F83BA-013B-A038-A49B-1A0362553D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5" t="1532" b="4150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79F9DC50-76A8-41F7-8349-DE37035F96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C63938C-C09A-72D7-A962-B50AD9CEBDD2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 dirty="0">
                <a:solidFill>
                  <a:srgbClr val="FFFFFF"/>
                </a:solidFill>
                <a:latin typeface="Montserrat"/>
              </a:rPr>
              <a:t>Análise Completa do SPED do</a:t>
            </a:r>
            <a:br>
              <a:rPr lang="pt-BR" sz="3600" b="1" dirty="0">
                <a:solidFill>
                  <a:srgbClr val="FFFFFF"/>
                </a:solidFill>
                <a:latin typeface="Montserrat"/>
              </a:rPr>
            </a:br>
            <a:r>
              <a:rPr lang="pt-BR" sz="3600" b="1" dirty="0">
                <a:solidFill>
                  <a:srgbClr val="00FFEA"/>
                </a:solidFill>
                <a:latin typeface="Montserrat"/>
              </a:rPr>
              <a:t>{{nome}}</a:t>
            </a:r>
            <a:endParaRPr lang="pt-BR" sz="3600" b="1" noProof="0" dirty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5EDD6BEB-86C4-1C5A-E92F-367815BB5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hlinkClick r:id="rId5" action="ppaction://hlinksldjump"/>
            <a:extLst>
              <a:ext uri="{FF2B5EF4-FFF2-40B4-BE49-F238E27FC236}">
                <a16:creationId xmlns:a16="http://schemas.microsoft.com/office/drawing/2014/main" id="{96E3C395-7A44-A086-B114-216270AC5EC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C4B960-BC18-A09A-239B-7E0F32BAEBC2}"/>
              </a:ext>
            </a:extLst>
          </p:cNvPr>
          <p:cNvSpPr txBox="1"/>
          <p:nvPr/>
        </p:nvSpPr>
        <p:spPr>
          <a:xfrm>
            <a:off x="369929" y="1972553"/>
            <a:ext cx="369834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Informações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Nome do Cliente: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CNPJ: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Competência: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Arquivo enviado por: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Data do Envio: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D11762CD-F7DB-D6E5-9685-4544CB7A8606}"/>
              </a:ext>
            </a:extLst>
          </p:cNvPr>
          <p:cNvSpPr/>
          <p:nvPr/>
        </p:nvSpPr>
        <p:spPr>
          <a:xfrm>
            <a:off x="2028601" y="1866900"/>
            <a:ext cx="409799" cy="416242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5CC2B1B-D8B6-DAA3-DA41-D0F8B7B173B0}"/>
              </a:ext>
            </a:extLst>
          </p:cNvPr>
          <p:cNvSpPr/>
          <p:nvPr/>
        </p:nvSpPr>
        <p:spPr>
          <a:xfrm>
            <a:off x="452236" y="6222262"/>
            <a:ext cx="1814714" cy="4544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5">
                    <a:lumMod val="50000"/>
                  </a:schemeClr>
                </a:solidFill>
              </a:rPr>
              <a:t>Link do SPED </a:t>
            </a:r>
            <a:r>
              <a:rPr lang="pt-BR" sz="1200" b="1" u="sng" dirty="0">
                <a:solidFill>
                  <a:schemeClr val="accent5">
                    <a:lumMod val="50000"/>
                  </a:schemeClr>
                </a:solidFill>
              </a:rPr>
              <a:t>Original</a:t>
            </a:r>
          </a:p>
          <a:p>
            <a:pPr algn="ctr"/>
            <a:r>
              <a:rPr lang="pt-BR" sz="1050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pt-BR" sz="1050" b="1" u="sng" dirty="0">
                <a:solidFill>
                  <a:schemeClr val="accent5">
                    <a:lumMod val="50000"/>
                  </a:schemeClr>
                </a:solidFill>
              </a:rPr>
              <a:t>Antes</a:t>
            </a:r>
            <a:r>
              <a:rPr lang="pt-BR" sz="1050" dirty="0">
                <a:solidFill>
                  <a:schemeClr val="accent5">
                    <a:lumMod val="50000"/>
                  </a:schemeClr>
                </a:solidFill>
              </a:rPr>
              <a:t> da Correção)</a:t>
            </a:r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74F8FDB-5FEE-19B6-7A5D-F2D1A27E18D0}"/>
              </a:ext>
            </a:extLst>
          </p:cNvPr>
          <p:cNvSpPr/>
          <p:nvPr/>
        </p:nvSpPr>
        <p:spPr>
          <a:xfrm>
            <a:off x="2716092" y="1972553"/>
            <a:ext cx="1903309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rgbClr val="2B2E6F"/>
                </a:solidFill>
              </a:rPr>
              <a:t>CORREÇÃO AUTOMÁTICA DE SPEDS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33C0611-D23B-0E47-DB8C-A1753F4209F2}"/>
              </a:ext>
            </a:extLst>
          </p:cNvPr>
          <p:cNvSpPr txBox="1"/>
          <p:nvPr/>
        </p:nvSpPr>
        <p:spPr>
          <a:xfrm>
            <a:off x="2684340" y="2475009"/>
            <a:ext cx="2449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              Erros encontrados e corrigidos Automaticamente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2 min</a:t>
            </a:r>
            <a:r>
              <a:rPr lang="pt-BR" sz="1200" dirty="0">
                <a:solidFill>
                  <a:schemeClr val="bg1"/>
                </a:solidFill>
              </a:rPr>
              <a:t> Foi o tempo total para correção automática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pt-BR" sz="1200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FB08A7E-7625-BDF5-B8BF-DB7AC5D9B1B7}"/>
              </a:ext>
            </a:extLst>
          </p:cNvPr>
          <p:cNvGrpSpPr/>
          <p:nvPr/>
        </p:nvGrpSpPr>
        <p:grpSpPr>
          <a:xfrm>
            <a:off x="2716092" y="4213783"/>
            <a:ext cx="2289329" cy="1148787"/>
            <a:chOff x="3179179" y="4213783"/>
            <a:chExt cx="2289329" cy="1148787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2DD04EF-53E8-0858-8FAB-36F691E22FA3}"/>
                </a:ext>
              </a:extLst>
            </p:cNvPr>
            <p:cNvSpPr/>
            <p:nvPr/>
          </p:nvSpPr>
          <p:spPr>
            <a:xfrm>
              <a:off x="3210931" y="4213783"/>
              <a:ext cx="1903309" cy="484632"/>
            </a:xfrm>
            <a:prstGeom prst="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>
                  <a:solidFill>
                    <a:srgbClr val="2B2E6F"/>
                  </a:solidFill>
                </a:rPr>
                <a:t>AUDITORIA COMPLETA DO ARQUIVO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4BEAE8F-A173-B4D8-6FE9-D33578903676}"/>
                </a:ext>
              </a:extLst>
            </p:cNvPr>
            <p:cNvSpPr txBox="1"/>
            <p:nvPr/>
          </p:nvSpPr>
          <p:spPr>
            <a:xfrm>
              <a:off x="3179179" y="4716239"/>
              <a:ext cx="22893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dirty="0">
                  <a:solidFill>
                    <a:schemeClr val="bg1"/>
                  </a:solidFill>
                </a:rPr>
                <a:t>                    de multa estimada, dado as características dos erros encontrados</a:t>
              </a:r>
            </a:p>
          </p:txBody>
        </p:sp>
      </p:grpSp>
      <p:sp>
        <p:nvSpPr>
          <p:cNvPr id="20" name="Chave Direita 19">
            <a:extLst>
              <a:ext uri="{FF2B5EF4-FFF2-40B4-BE49-F238E27FC236}">
                <a16:creationId xmlns:a16="http://schemas.microsoft.com/office/drawing/2014/main" id="{9703CAEE-90B6-20A6-26DE-245CD35CFCB3}"/>
              </a:ext>
            </a:extLst>
          </p:cNvPr>
          <p:cNvSpPr/>
          <p:nvPr/>
        </p:nvSpPr>
        <p:spPr>
          <a:xfrm>
            <a:off x="4884941" y="1866900"/>
            <a:ext cx="409799" cy="416242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C3F0350-FEA8-1E6F-DFF7-EB316A933ADD}"/>
              </a:ext>
            </a:extLst>
          </p:cNvPr>
          <p:cNvSpPr/>
          <p:nvPr/>
        </p:nvSpPr>
        <p:spPr>
          <a:xfrm>
            <a:off x="5742830" y="6222262"/>
            <a:ext cx="1814714" cy="4544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chemeClr val="accent5">
                    <a:lumMod val="50000"/>
                  </a:schemeClr>
                </a:solidFill>
              </a:rPr>
              <a:t>Link do SPED </a:t>
            </a:r>
            <a:r>
              <a:rPr lang="pt-BR" sz="1200" b="1" u="sng">
                <a:solidFill>
                  <a:schemeClr val="accent5">
                    <a:lumMod val="50000"/>
                  </a:schemeClr>
                </a:solidFill>
              </a:rPr>
              <a:t>Corrigido</a:t>
            </a:r>
          </a:p>
          <a:p>
            <a:pPr algn="ctr"/>
            <a:r>
              <a:rPr lang="pt-BR" sz="105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pt-BR" sz="1050" b="1" u="sng">
                <a:solidFill>
                  <a:schemeClr val="accent5">
                    <a:lumMod val="50000"/>
                  </a:schemeClr>
                </a:solidFill>
              </a:rPr>
              <a:t>Depois</a:t>
            </a:r>
            <a:r>
              <a:rPr lang="pt-BR" sz="1050">
                <a:solidFill>
                  <a:schemeClr val="accent5">
                    <a:lumMod val="50000"/>
                  </a:schemeClr>
                </a:solidFill>
              </a:rPr>
              <a:t> da Correção)</a:t>
            </a:r>
            <a:endParaRPr lang="pt-BR" sz="120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4DF60AC-ACC9-3C24-D375-E011AF067BF1}"/>
              </a:ext>
            </a:extLst>
          </p:cNvPr>
          <p:cNvGrpSpPr/>
          <p:nvPr/>
        </p:nvGrpSpPr>
        <p:grpSpPr>
          <a:xfrm>
            <a:off x="5450434" y="1972553"/>
            <a:ext cx="2449635" cy="4288108"/>
            <a:chOff x="6917284" y="1990377"/>
            <a:chExt cx="2449635" cy="4288108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6DF06506-E850-8695-5D0F-5E673D2098EC}"/>
                </a:ext>
              </a:extLst>
            </p:cNvPr>
            <p:cNvSpPr/>
            <p:nvPr/>
          </p:nvSpPr>
          <p:spPr>
            <a:xfrm>
              <a:off x="6949036" y="1990377"/>
              <a:ext cx="1903309" cy="484632"/>
            </a:xfrm>
            <a:prstGeom prst="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>
                  <a:solidFill>
                    <a:srgbClr val="2B2E6F"/>
                  </a:solidFill>
                </a:rPr>
                <a:t>ARQUIVOS GERADOS PARA DIFERENCIAÇÃO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D2712559-0B71-176F-05FF-33A19847179D}"/>
                </a:ext>
              </a:extLst>
            </p:cNvPr>
            <p:cNvSpPr txBox="1"/>
            <p:nvPr/>
          </p:nvSpPr>
          <p:spPr>
            <a:xfrm>
              <a:off x="6917284" y="2492833"/>
              <a:ext cx="2449635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Log de Correções Realizadas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PDF com sua Logo, mostrando para cliente cada uma das correções automáticas, evidenciando seu trabalho como contador.</a:t>
              </a:r>
              <a:br>
                <a:rPr lang="pt-BR" sz="1200" dirty="0">
                  <a:solidFill>
                    <a:schemeClr val="bg1"/>
                  </a:solidFill>
                </a:rPr>
              </a:br>
              <a:endParaRPr lang="pt-BR" sz="1200" dirty="0">
                <a:solidFill>
                  <a:schemeClr val="bg1"/>
                </a:solidFill>
              </a:endParaRP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Laudo de Auditoria por IA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PDF 100% feito por Inteligência Artificial, que evidencia a importância da Auditoria como Blindagem Tributária, realizada pelo seu escritório.</a:t>
              </a:r>
              <a:br>
                <a:rPr lang="pt-BR" sz="1200" dirty="0">
                  <a:solidFill>
                    <a:schemeClr val="bg1"/>
                  </a:solidFill>
                </a:rPr>
              </a:br>
              <a:endParaRPr lang="pt-BR" sz="1200" dirty="0">
                <a:solidFill>
                  <a:schemeClr val="bg1"/>
                </a:solidFill>
              </a:endParaRP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Relatório de Inconsistências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Detalhamento da Auditoria, mostrando o embasamento tributário de cada uma das inconsistências apontadas.</a:t>
              </a:r>
              <a:endParaRPr lang="pt-BR" sz="1200" dirty="0"/>
            </a:p>
            <a:p>
              <a:pPr marL="171450" indent="-171450">
                <a:buFont typeface="Courier New" panose="02070309020205020404" pitchFamily="49" charset="0"/>
                <a:buChar char="o"/>
              </a:pPr>
              <a:endParaRPr lang="pt-BR" sz="1200" dirty="0"/>
            </a:p>
          </p:txBody>
        </p:sp>
      </p:grp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2F241EF5-EBB0-908E-54CB-E5F2876F77A2}"/>
              </a:ext>
            </a:extLst>
          </p:cNvPr>
          <p:cNvSpPr/>
          <p:nvPr/>
        </p:nvSpPr>
        <p:spPr>
          <a:xfrm>
            <a:off x="7900068" y="254561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/>
              <a:t>{{down1}}</a:t>
            </a:r>
            <a:endParaRPr lang="pt-BR" sz="1000" dirty="0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AEECF1EB-4601-8D46-F615-81B450EA3A3E}"/>
              </a:ext>
            </a:extLst>
          </p:cNvPr>
          <p:cNvSpPr/>
          <p:nvPr/>
        </p:nvSpPr>
        <p:spPr>
          <a:xfrm>
            <a:off x="7900068" y="3828667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/>
              <a:t>{{down2}}</a:t>
            </a:r>
            <a:endParaRPr lang="pt-BR" sz="1000" dirty="0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043FC32-F837-32A4-6D00-258312EF9E3A}"/>
              </a:ext>
            </a:extLst>
          </p:cNvPr>
          <p:cNvSpPr/>
          <p:nvPr/>
        </p:nvSpPr>
        <p:spPr>
          <a:xfrm>
            <a:off x="7900067" y="508989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/>
              <a:t>{{down3}}</a:t>
            </a:r>
            <a:endParaRPr lang="pt-BR" sz="1000" dirty="0"/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F4F0ED1-3988-5852-45C1-29073D3D0962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2266950" y="6449475"/>
            <a:ext cx="3475880" cy="0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Imagem gerada">
            <a:extLst>
              <a:ext uri="{FF2B5EF4-FFF2-40B4-BE49-F238E27FC236}">
                <a16:creationId xmlns:a16="http://schemas.microsoft.com/office/drawing/2014/main" id="{400CF2AF-76E0-E9D9-BCB1-A52DEDBEC5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87"/>
          <a:stretch>
            <a:fillRect/>
          </a:stretch>
        </p:blipFill>
        <p:spPr bwMode="auto">
          <a:xfrm>
            <a:off x="8813161" y="1323161"/>
            <a:ext cx="3375287" cy="553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0D7404A-A0E3-51DA-6866-1B707E93236F}"/>
              </a:ext>
            </a:extLst>
          </p:cNvPr>
          <p:cNvSpPr/>
          <p:nvPr/>
        </p:nvSpPr>
        <p:spPr>
          <a:xfrm>
            <a:off x="7625692" y="649368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/>
              <a:t>{{down4}}</a:t>
            </a:r>
            <a:endParaRPr lang="pt-BR" sz="10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D1F2B6-135E-DB1F-A1E9-4FC153A4B0F9}"/>
              </a:ext>
            </a:extLst>
          </p:cNvPr>
          <p:cNvSpPr/>
          <p:nvPr/>
        </p:nvSpPr>
        <p:spPr>
          <a:xfrm>
            <a:off x="2345684" y="649368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/>
              <a:t>{{down5}}</a:t>
            </a:r>
            <a:endParaRPr lang="pt-BR" sz="1000" dirty="0"/>
          </a:p>
        </p:txBody>
      </p:sp>
      <p:sp>
        <p:nvSpPr>
          <p:cNvPr id="10" name="CaixaDeTexto 9" descr="777">
            <a:extLst>
              <a:ext uri="{FF2B5EF4-FFF2-40B4-BE49-F238E27FC236}">
                <a16:creationId xmlns:a16="http://schemas.microsoft.com/office/drawing/2014/main" id="{740FCEB4-E737-5464-58DE-D5C0031487DB}"/>
              </a:ext>
            </a:extLst>
          </p:cNvPr>
          <p:cNvSpPr txBox="1"/>
          <p:nvPr/>
        </p:nvSpPr>
        <p:spPr>
          <a:xfrm>
            <a:off x="2742974" y="5408403"/>
            <a:ext cx="2015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               Inconsistências encontradas, muitas que deve ser corrigidas na origem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3A0B46-7D30-A070-DC2B-50F84145BAEB}"/>
              </a:ext>
            </a:extLst>
          </p:cNvPr>
          <p:cNvSpPr txBox="1"/>
          <p:nvPr/>
        </p:nvSpPr>
        <p:spPr>
          <a:xfrm>
            <a:off x="2851697" y="2480067"/>
            <a:ext cx="1554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{{erros}}</a:t>
            </a:r>
            <a:endParaRPr lang="pt-BR" sz="12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6333247-FFDC-78EB-92BA-7739F96D7DCD}"/>
              </a:ext>
            </a:extLst>
          </p:cNvPr>
          <p:cNvSpPr txBox="1"/>
          <p:nvPr/>
        </p:nvSpPr>
        <p:spPr>
          <a:xfrm>
            <a:off x="2900438" y="4724386"/>
            <a:ext cx="103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{{multa}}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4B8F6E-B371-4BA4-27F7-17D9EE01EBCC}"/>
              </a:ext>
            </a:extLst>
          </p:cNvPr>
          <p:cNvSpPr txBox="1"/>
          <p:nvPr/>
        </p:nvSpPr>
        <p:spPr>
          <a:xfrm>
            <a:off x="2929420" y="5393054"/>
            <a:ext cx="103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</a:t>
            </a:r>
            <a:r>
              <a:rPr lang="pt-BR" sz="12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incons</a:t>
            </a:r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}}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8C244BB-601A-87BB-177C-F42AF973AE1C}"/>
              </a:ext>
            </a:extLst>
          </p:cNvPr>
          <p:cNvSpPr txBox="1"/>
          <p:nvPr/>
        </p:nvSpPr>
        <p:spPr>
          <a:xfrm>
            <a:off x="536725" y="2441039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{{nome}}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69F68D8-3CC4-2A8E-19F6-546F3333F942}"/>
              </a:ext>
            </a:extLst>
          </p:cNvPr>
          <p:cNvSpPr txBox="1"/>
          <p:nvPr/>
        </p:nvSpPr>
        <p:spPr>
          <a:xfrm>
            <a:off x="536725" y="2987423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cnpj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62E8EC4-C5D9-FF0A-B685-E590F52F5287}"/>
              </a:ext>
            </a:extLst>
          </p:cNvPr>
          <p:cNvSpPr txBox="1"/>
          <p:nvPr/>
        </p:nvSpPr>
        <p:spPr>
          <a:xfrm>
            <a:off x="536725" y="3533806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competen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9EAF4C4-61C1-F854-17BD-32127D0D0968}"/>
              </a:ext>
            </a:extLst>
          </p:cNvPr>
          <p:cNvSpPr txBox="1"/>
          <p:nvPr/>
        </p:nvSpPr>
        <p:spPr>
          <a:xfrm>
            <a:off x="536725" y="4080189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{{enviou}}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ABF1C952-3A98-36C4-FB36-D852D94B6322}"/>
              </a:ext>
            </a:extLst>
          </p:cNvPr>
          <p:cNvSpPr txBox="1"/>
          <p:nvPr/>
        </p:nvSpPr>
        <p:spPr>
          <a:xfrm>
            <a:off x="536725" y="4626573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dataenvio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1730737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1ADBD-3EEA-0650-C2D6-209784263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D27F7AC-8FEE-D43E-1672-BFC4BAC9EEB3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Cuidado ao Corrigir apenas no PVA: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</a:rPr>
              <a:t>O próprio Fisco não recomenda!</a:t>
            </a:r>
            <a:endParaRPr lang="pt-BR" sz="3600" b="1" noProof="0">
              <a:solidFill>
                <a:schemeClr val="accent2">
                  <a:lumMod val="60000"/>
                  <a:lumOff val="40000"/>
                </a:schemeClr>
              </a:solidFill>
              <a:latin typeface="Montserrat"/>
            </a:endParaRPr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E047A1A5-2689-324A-E757-632A0512C549}"/>
              </a:ext>
            </a:extLst>
          </p:cNvPr>
          <p:cNvGrpSpPr/>
          <p:nvPr/>
        </p:nvGrpSpPr>
        <p:grpSpPr>
          <a:xfrm>
            <a:off x="291380" y="1883048"/>
            <a:ext cx="3870569" cy="3584813"/>
            <a:chOff x="291380" y="1162616"/>
            <a:chExt cx="3870569" cy="3584813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83D8CBE1-9174-C533-66D3-1AE17A30E557}"/>
                </a:ext>
              </a:extLst>
            </p:cNvPr>
            <p:cNvGrpSpPr/>
            <p:nvPr/>
          </p:nvGrpSpPr>
          <p:grpSpPr>
            <a:xfrm>
              <a:off x="291380" y="1396726"/>
              <a:ext cx="3870569" cy="3350703"/>
              <a:chOff x="291380" y="1895489"/>
              <a:chExt cx="3870569" cy="3350703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FC2ECFF0-4364-0BE5-AE19-EC12C2969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380" y="1895489"/>
                <a:ext cx="3870569" cy="3350703"/>
              </a:xfrm>
              <a:prstGeom prst="rect">
                <a:avLst/>
              </a:prstGeom>
            </p:spPr>
          </p:pic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AAF0092F-C69B-6F3E-AE4F-E0A067E367E8}"/>
                  </a:ext>
                </a:extLst>
              </p:cNvPr>
              <p:cNvSpPr/>
              <p:nvPr/>
            </p:nvSpPr>
            <p:spPr>
              <a:xfrm>
                <a:off x="1239074" y="3434602"/>
                <a:ext cx="1420999" cy="268412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5C4C0545-17FE-4566-6C2A-F3FF35668990}"/>
                  </a:ext>
                </a:extLst>
              </p:cNvPr>
              <p:cNvSpPr/>
              <p:nvPr/>
            </p:nvSpPr>
            <p:spPr>
              <a:xfrm>
                <a:off x="369929" y="4880586"/>
                <a:ext cx="738435" cy="125523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80B5B66F-2454-8BB4-F2B9-99838D7967BD}"/>
                  </a:ext>
                </a:extLst>
              </p:cNvPr>
              <p:cNvSpPr/>
              <p:nvPr/>
            </p:nvSpPr>
            <p:spPr>
              <a:xfrm>
                <a:off x="1239074" y="3897684"/>
                <a:ext cx="1420999" cy="194024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9174628-7E6D-F9D4-8042-43BB60E57B7B}"/>
                </a:ext>
              </a:extLst>
            </p:cNvPr>
            <p:cNvSpPr txBox="1"/>
            <p:nvPr/>
          </p:nvSpPr>
          <p:spPr>
            <a:xfrm>
              <a:off x="291381" y="1162616"/>
              <a:ext cx="260883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http://sped.rfb.gov.br/pasta/show/1492</a:t>
              </a:r>
              <a:endParaRPr lang="pt-BR" sz="90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05F42A9-8C7B-5A0C-BFDD-686C2AE1FCD3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689819" y="2725649"/>
            <a:ext cx="1875527" cy="13937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9DC084DE-40EA-16DB-A5A4-281B8D956666}"/>
              </a:ext>
            </a:extLst>
          </p:cNvPr>
          <p:cNvGrpSpPr/>
          <p:nvPr/>
        </p:nvGrpSpPr>
        <p:grpSpPr>
          <a:xfrm>
            <a:off x="4565346" y="1183074"/>
            <a:ext cx="7335274" cy="2871498"/>
            <a:chOff x="4565346" y="1183074"/>
            <a:chExt cx="7335274" cy="287149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FA7C872E-3C5B-25F8-2D1E-E4286BC0E2EA}"/>
                </a:ext>
              </a:extLst>
            </p:cNvPr>
            <p:cNvSpPr txBox="1"/>
            <p:nvPr/>
          </p:nvSpPr>
          <p:spPr>
            <a:xfrm>
              <a:off x="9901382" y="1183074"/>
              <a:ext cx="199923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900">
                  <a:solidFill>
                    <a:schemeClr val="bg1"/>
                  </a:solidFill>
                </a:rPr>
                <a:t>Página 23, no item 7.10.2</a:t>
              </a: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CAB775FE-4E96-E12D-2E8C-BC9523DFA6AF}"/>
                </a:ext>
              </a:extLst>
            </p:cNvPr>
            <p:cNvGrpSpPr/>
            <p:nvPr/>
          </p:nvGrpSpPr>
          <p:grpSpPr>
            <a:xfrm>
              <a:off x="4565346" y="1396726"/>
              <a:ext cx="7335274" cy="2657846"/>
              <a:chOff x="4565346" y="1895489"/>
              <a:chExt cx="7335274" cy="2657846"/>
            </a:xfrm>
          </p:grpSpPr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C293F32E-5E31-FB1C-5682-452E6A9B1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5346" y="1895489"/>
                <a:ext cx="7335274" cy="2657846"/>
              </a:xfrm>
              <a:prstGeom prst="rect">
                <a:avLst/>
              </a:prstGeom>
            </p:spPr>
          </p:pic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94AB5035-5696-6E8A-4AE1-5AE57F16BB04}"/>
                  </a:ext>
                </a:extLst>
              </p:cNvPr>
              <p:cNvCxnSpPr/>
              <p:nvPr/>
            </p:nvCxnSpPr>
            <p:spPr>
              <a:xfrm>
                <a:off x="9245600" y="2115127"/>
                <a:ext cx="241992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1FC8F13E-8823-A7A4-F4B4-AB492C5E6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0510" y="2313710"/>
                <a:ext cx="2202872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1F762D8E-C83B-A726-54CD-4BBC45FF51E6}"/>
                  </a:ext>
                </a:extLst>
              </p:cNvPr>
              <p:cNvSpPr/>
              <p:nvPr/>
            </p:nvSpPr>
            <p:spPr>
              <a:xfrm>
                <a:off x="4595092" y="2483291"/>
                <a:ext cx="355599" cy="176780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67AC2F3F-7C93-8318-FBDF-867B7E4C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0472" y="2840180"/>
                <a:ext cx="580505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80D14058-CA8F-FA93-6008-7DF31EAC1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029525"/>
                <a:ext cx="707043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>
                <a:extLst>
                  <a:ext uri="{FF2B5EF4-FFF2-40B4-BE49-F238E27FC236}">
                    <a16:creationId xmlns:a16="http://schemas.microsoft.com/office/drawing/2014/main" id="{351DA5F3-95EB-3681-4A50-E9B12B24E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6" y="4336471"/>
                <a:ext cx="702629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074E297B-9C47-CBB6-70C6-86410D040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4" y="4516389"/>
                <a:ext cx="332251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4320B845-D7C7-50C8-AE9E-27EE8F7C0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218871"/>
                <a:ext cx="640541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866F93AA-FD78-354E-4BAF-71AE35B6966B}"/>
              </a:ext>
            </a:extLst>
          </p:cNvPr>
          <p:cNvSpPr/>
          <p:nvPr/>
        </p:nvSpPr>
        <p:spPr>
          <a:xfrm>
            <a:off x="4863851" y="5976816"/>
            <a:ext cx="1560080" cy="738017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Mas não corrige os </a:t>
            </a:r>
            <a:r>
              <a:rPr lang="pt-BR" sz="1100" b="1">
                <a:solidFill>
                  <a:schemeClr val="bg1"/>
                </a:solidFill>
                <a:highlight>
                  <a:srgbClr val="FF0000"/>
                </a:highlight>
              </a:rPr>
              <a:t>ERROS</a:t>
            </a:r>
            <a:r>
              <a:rPr lang="pt-BR" sz="1100" b="1">
                <a:solidFill>
                  <a:srgbClr val="121211"/>
                </a:solidFill>
              </a:rPr>
              <a:t> Auditados pelo Fisco Federal, Estadual e Distrital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E4EEDAD2-129A-3E75-7C46-475402E8F11A}"/>
              </a:ext>
            </a:extLst>
          </p:cNvPr>
          <p:cNvSpPr/>
          <p:nvPr/>
        </p:nvSpPr>
        <p:spPr>
          <a:xfrm>
            <a:off x="4863851" y="5141430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Você transmite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o SPED Fiscal...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11C7549-9FB6-C3C7-FA84-8793D982E51F}"/>
              </a:ext>
            </a:extLst>
          </p:cNvPr>
          <p:cNvSpPr/>
          <p:nvPr/>
        </p:nvSpPr>
        <p:spPr>
          <a:xfrm>
            <a:off x="4863851" y="4306043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Quando você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VALIDA no PVA...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19FA3BD-7CCE-B77E-5509-89343AF140FC}"/>
              </a:ext>
            </a:extLst>
          </p:cNvPr>
          <p:cNvCxnSpPr>
            <a:cxnSpLocks/>
            <a:stCxn id="56" idx="2"/>
            <a:endCxn id="55" idx="0"/>
          </p:cNvCxnSpPr>
          <p:nvPr/>
        </p:nvCxnSpPr>
        <p:spPr>
          <a:xfrm>
            <a:off x="5643891" y="4858609"/>
            <a:ext cx="0" cy="28282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B3867BC-27E1-89E3-5A1D-DCD56D6E1373}"/>
              </a:ext>
            </a:extLst>
          </p:cNvPr>
          <p:cNvCxnSpPr>
            <a:cxnSpLocks/>
            <a:stCxn id="55" idx="2"/>
            <a:endCxn id="54" idx="0"/>
          </p:cNvCxnSpPr>
          <p:nvPr/>
        </p:nvCxnSpPr>
        <p:spPr>
          <a:xfrm>
            <a:off x="5643891" y="5693996"/>
            <a:ext cx="0" cy="28282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9FBB5AD1-9A7F-2AD7-CAE9-7E9093B65FAF}"/>
              </a:ext>
            </a:extLst>
          </p:cNvPr>
          <p:cNvCxnSpPr>
            <a:cxnSpLocks/>
            <a:stCxn id="54" idx="3"/>
            <a:endCxn id="89" idx="1"/>
          </p:cNvCxnSpPr>
          <p:nvPr/>
        </p:nvCxnSpPr>
        <p:spPr>
          <a:xfrm flipV="1">
            <a:off x="6423931" y="5176167"/>
            <a:ext cx="1228827" cy="1169658"/>
          </a:xfrm>
          <a:prstGeom prst="curvedConnector3">
            <a:avLst>
              <a:gd name="adj1" fmla="val 50000"/>
            </a:avLst>
          </a:prstGeom>
          <a:ln>
            <a:solidFill>
              <a:srgbClr val="57F2A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6F1ACF31-B2BA-333C-DE64-848DBC026A37}"/>
              </a:ext>
            </a:extLst>
          </p:cNvPr>
          <p:cNvSpPr txBox="1"/>
          <p:nvPr/>
        </p:nvSpPr>
        <p:spPr>
          <a:xfrm>
            <a:off x="7652758" y="4424679"/>
            <a:ext cx="3879767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ts val="1275"/>
              </a:lnSpc>
              <a:spcAft>
                <a:spcPts val="600"/>
              </a:spcAft>
              <a:buNone/>
            </a:pPr>
            <a:r>
              <a:rPr lang="pt-BR" b="1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Mas Qual a Multa do SPED?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 </a:t>
            </a:r>
            <a:b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r>
              <a:rPr lang="pt-BR" sz="1100" b="1" i="0" u="sng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inciso II do art. 12 da Lei nº 8.218/1991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pt-BR" sz="1200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endParaRPr lang="pt-BR" sz="1200" b="0" i="0">
              <a:solidFill>
                <a:srgbClr val="57F2AA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>
              <a:lnSpc>
                <a:spcPts val="1275"/>
              </a:lnSpc>
              <a:spcAft>
                <a:spcPts val="600"/>
              </a:spcAft>
            </a:pP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“A apresentação dos arquivos com dados incorretos ou com dados omissos gera uma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multa de 5%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(cinco por cento) sobre o valor da operação correspondente, limitada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a 1% (um por cento) do valor da receita bruta da pessoa jurídica 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no período a que se refere a escrituração” </a:t>
            </a:r>
            <a:endParaRPr lang="pt-BR" sz="120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2220C5D5-6DDC-27B1-FB12-E70006F277CF}"/>
              </a:ext>
            </a:extLst>
          </p:cNvPr>
          <p:cNvSpPr/>
          <p:nvPr/>
        </p:nvSpPr>
        <p:spPr>
          <a:xfrm>
            <a:off x="9762835" y="6120833"/>
            <a:ext cx="1695802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Multa de R$ 10 mil </a:t>
            </a:r>
            <a:br>
              <a:rPr lang="pt-BR" sz="1100" b="1">
                <a:solidFill>
                  <a:srgbClr val="121211"/>
                </a:solidFill>
              </a:rPr>
            </a:br>
            <a:r>
              <a:rPr lang="pt-BR" sz="1100" b="1" u="sng">
                <a:solidFill>
                  <a:srgbClr val="121211"/>
                </a:solidFill>
              </a:rPr>
              <a:t>por arquivo</a:t>
            </a:r>
            <a:r>
              <a:rPr lang="pt-BR" sz="1100" b="1">
                <a:solidFill>
                  <a:srgbClr val="121211"/>
                </a:solidFill>
              </a:rPr>
              <a:t> e </a:t>
            </a:r>
            <a:r>
              <a:rPr lang="pt-BR" sz="1100" b="1" u="sng">
                <a:solidFill>
                  <a:srgbClr val="121211"/>
                </a:solidFill>
              </a:rPr>
              <a:t>por mês!</a:t>
            </a: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9169F141-9D69-38C4-A064-CE1971CEF1F3}"/>
              </a:ext>
            </a:extLst>
          </p:cNvPr>
          <p:cNvSpPr/>
          <p:nvPr/>
        </p:nvSpPr>
        <p:spPr>
          <a:xfrm>
            <a:off x="7735882" y="6132931"/>
            <a:ext cx="1695802" cy="532843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Cliente que fatura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R$ 1 mi por mês...</a:t>
            </a:r>
          </a:p>
        </p:txBody>
      </p: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A9BEB306-88D7-1E1E-B4E0-7A38F0108DFB}"/>
              </a:ext>
            </a:extLst>
          </p:cNvPr>
          <p:cNvCxnSpPr>
            <a:cxnSpLocks/>
            <a:stCxn id="129" idx="3"/>
            <a:endCxn id="123" idx="1"/>
          </p:cNvCxnSpPr>
          <p:nvPr/>
        </p:nvCxnSpPr>
        <p:spPr>
          <a:xfrm flipV="1">
            <a:off x="9431684" y="6387255"/>
            <a:ext cx="331151" cy="1209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4" name="Picture 2" descr="e-Auditoria - e-Auditoria added a new photo.">
            <a:extLst>
              <a:ext uri="{FF2B5EF4-FFF2-40B4-BE49-F238E27FC236}">
                <a16:creationId xmlns:a16="http://schemas.microsoft.com/office/drawing/2014/main" id="{1D5B74A7-2D51-119B-9792-A9D937927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s Arredondados 1">
            <a:hlinkClick r:id="rId7" action="ppaction://hlinksldjump"/>
            <a:extLst>
              <a:ext uri="{FF2B5EF4-FFF2-40B4-BE49-F238E27FC236}">
                <a16:creationId xmlns:a16="http://schemas.microsoft.com/office/drawing/2014/main" id="{1EE98958-0E01-009B-BFB3-201D06867EA8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600477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5D39B-D982-FA7A-E04C-83BD31C39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7D1C87-5551-6745-E638-922D48A08D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ED05A4E-A688-D1B4-8F5F-76FB9AABE6B6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Funcionalidades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Inclusas na sua Plataforma E-Auditoria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6E58609E-0BDA-2721-A0BE-9F30E8B42E71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090F2-1FF6-1BE6-745E-D697282DD02B}"/>
              </a:ext>
            </a:extLst>
          </p:cNvPr>
          <p:cNvSpPr/>
          <p:nvPr/>
        </p:nvSpPr>
        <p:spPr>
          <a:xfrm>
            <a:off x="9326953" y="1774274"/>
            <a:ext cx="2455472" cy="1073697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>
                <a:solidFill>
                  <a:srgbClr val="57F2AA"/>
                </a:solidFill>
              </a:rPr>
              <a:t>Recuperações de Créditos</a:t>
            </a:r>
          </a:p>
          <a:p>
            <a:pPr algn="ctr"/>
            <a:r>
              <a:rPr lang="pt-BR" sz="1200" b="1">
                <a:solidFill>
                  <a:schemeClr val="bg1"/>
                </a:solidFill>
              </a:rPr>
              <a:t>Sistema pronto para apurar oportunidades que geram diferencial para seus clientes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C92BA4C-C058-6E46-58B4-36CEB0A523FE}"/>
              </a:ext>
            </a:extLst>
          </p:cNvPr>
          <p:cNvGrpSpPr/>
          <p:nvPr/>
        </p:nvGrpSpPr>
        <p:grpSpPr>
          <a:xfrm>
            <a:off x="230578" y="1774274"/>
            <a:ext cx="2455472" cy="4891581"/>
            <a:chOff x="230578" y="1774274"/>
            <a:chExt cx="2455472" cy="489158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1EBEA8B2-3268-2D67-B612-510019D627EA}"/>
                </a:ext>
              </a:extLst>
            </p:cNvPr>
            <p:cNvSpPr/>
            <p:nvPr/>
          </p:nvSpPr>
          <p:spPr>
            <a:xfrm>
              <a:off x="230578" y="1774274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Inteligência Artificial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Relatórios e Propostas gerados por IA, com sua Logo, prontos para enviar para os Clientes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B3736BA5-ED8F-B409-F2E5-657601E5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578" y="3019709"/>
              <a:ext cx="2455472" cy="2837882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8EBE4F05-7936-4C1E-C22E-701CCDCB4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15" y="5481665"/>
              <a:ext cx="1848998" cy="1184190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D65B634-87D9-4B79-FD2A-D8BAA4279849}"/>
              </a:ext>
            </a:extLst>
          </p:cNvPr>
          <p:cNvGrpSpPr/>
          <p:nvPr/>
        </p:nvGrpSpPr>
        <p:grpSpPr>
          <a:xfrm>
            <a:off x="3262703" y="1774276"/>
            <a:ext cx="2455472" cy="4513235"/>
            <a:chOff x="3421453" y="1774276"/>
            <a:chExt cx="2455472" cy="4513235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AF99448-8407-4EEA-042F-38A71F30E9C1}"/>
                </a:ext>
              </a:extLst>
            </p:cNvPr>
            <p:cNvSpPr/>
            <p:nvPr/>
          </p:nvSpPr>
          <p:spPr>
            <a:xfrm>
              <a:off x="3421453" y="1774276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Simulador da Reforma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Visão dos impactos da Reforma Tributária, de 2025 até 2033, em diferentes cenários e produtos</a:t>
              </a: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ED618BA3-58EE-1964-6CC7-1DBD9565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1453" y="3019709"/>
              <a:ext cx="2455472" cy="1558834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27FFD427-0276-CB61-04CA-93B6B50A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1453" y="4750279"/>
              <a:ext cx="2455472" cy="1537232"/>
            </a:xfrm>
            <a:prstGeom prst="rect">
              <a:avLst/>
            </a:prstGeom>
          </p:spPr>
        </p:pic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6DDEC224-E63F-D8C0-23B8-D797E29A8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3213" y="3019709"/>
            <a:ext cx="1402951" cy="1558834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DB311707-B0B0-2550-B375-43F8C09E8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3213" y="4830224"/>
            <a:ext cx="1402951" cy="1558834"/>
          </a:xfrm>
          <a:prstGeom prst="rect">
            <a:avLst/>
          </a:prstGeom>
        </p:spPr>
      </p:pic>
      <p:pic>
        <p:nvPicPr>
          <p:cNvPr id="44" name="Picture 2" descr="e-Auditoria - e-Auditoria added a new photo.">
            <a:extLst>
              <a:ext uri="{FF2B5EF4-FFF2-40B4-BE49-F238E27FC236}">
                <a16:creationId xmlns:a16="http://schemas.microsoft.com/office/drawing/2014/main" id="{A153D705-CDA6-085D-42BE-5A6873AD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BE1B1D0-736B-E8A8-B43F-F199EBE0B865}"/>
              </a:ext>
            </a:extLst>
          </p:cNvPr>
          <p:cNvGrpSpPr/>
          <p:nvPr/>
        </p:nvGrpSpPr>
        <p:grpSpPr>
          <a:xfrm>
            <a:off x="6294828" y="1774275"/>
            <a:ext cx="2455472" cy="3944947"/>
            <a:chOff x="6294828" y="1774275"/>
            <a:chExt cx="2455472" cy="3944947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5F53ACB6-01BD-D239-AD4D-7ADE8F3863FB}"/>
                </a:ext>
              </a:extLst>
            </p:cNvPr>
            <p:cNvGrpSpPr/>
            <p:nvPr/>
          </p:nvGrpSpPr>
          <p:grpSpPr>
            <a:xfrm>
              <a:off x="6294828" y="1774275"/>
              <a:ext cx="2455472" cy="3944947"/>
              <a:chOff x="6155128" y="1774275"/>
              <a:chExt cx="2455472" cy="3944947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19AF06A-4E98-2F6E-13C3-A01996828CB9}"/>
                  </a:ext>
                </a:extLst>
              </p:cNvPr>
              <p:cNvSpPr/>
              <p:nvPr/>
            </p:nvSpPr>
            <p:spPr>
              <a:xfrm>
                <a:off x="6155128" y="1774275"/>
                <a:ext cx="2455472" cy="1073697"/>
              </a:xfrm>
              <a:prstGeom prst="rect">
                <a:avLst/>
              </a:prstGeom>
              <a:noFill/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b="1">
                    <a:solidFill>
                      <a:srgbClr val="57F2AA"/>
                    </a:solidFill>
                  </a:rPr>
                  <a:t>Auditorias Avançadas</a:t>
                </a:r>
              </a:p>
              <a:p>
                <a:pPr algn="ctr"/>
                <a:r>
                  <a:rPr lang="pt-BR" sz="1200" b="1">
                    <a:solidFill>
                      <a:schemeClr val="bg1"/>
                    </a:solidFill>
                  </a:rPr>
                  <a:t>Visões com cruzamentos entre diferentes arquivos, através do Líder do Segmento (</a:t>
                </a:r>
                <a:r>
                  <a:rPr lang="pt-BR" sz="1200" b="1" err="1">
                    <a:solidFill>
                      <a:schemeClr val="bg1"/>
                    </a:solidFill>
                  </a:rPr>
                  <a:t>E-Auditor</a:t>
                </a:r>
                <a:r>
                  <a:rPr lang="pt-BR" sz="1200" b="1">
                    <a:solidFill>
                      <a:schemeClr val="bg1"/>
                    </a:solidFill>
                  </a:rPr>
                  <a:t>)</a:t>
                </a:r>
              </a:p>
            </p:txBody>
          </p:sp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364C8081-2066-853C-A10A-94BE1172D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55128" y="3019709"/>
                <a:ext cx="2455472" cy="2699513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3776EA6-78B2-8EC7-29F2-0381CFD4FD06}"/>
                </a:ext>
              </a:extLst>
            </p:cNvPr>
            <p:cNvGrpSpPr/>
            <p:nvPr/>
          </p:nvGrpSpPr>
          <p:grpSpPr>
            <a:xfrm>
              <a:off x="6382512" y="3127248"/>
              <a:ext cx="841248" cy="411480"/>
              <a:chOff x="6382512" y="3127248"/>
              <a:chExt cx="841248" cy="411480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5F423A89-13C0-FE10-763C-5DAE9687284D}"/>
                  </a:ext>
                </a:extLst>
              </p:cNvPr>
              <p:cNvSpPr/>
              <p:nvPr/>
            </p:nvSpPr>
            <p:spPr>
              <a:xfrm>
                <a:off x="6382512" y="3127248"/>
                <a:ext cx="841248" cy="411480"/>
              </a:xfrm>
              <a:prstGeom prst="rect">
                <a:avLst/>
              </a:prstGeom>
              <a:solidFill>
                <a:srgbClr val="F4F2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945A30D2-7A7C-6B55-74E9-FA51AC90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1361" t="4210" r="40510" b="88951"/>
              <a:stretch>
                <a:fillRect/>
              </a:stretch>
            </p:blipFill>
            <p:spPr>
              <a:xfrm>
                <a:off x="6439903" y="3174622"/>
                <a:ext cx="726466" cy="3167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42920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9A00D-7C35-9316-C792-66C030E7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CB1C68F-0FF2-3799-252F-6AE50D69390E}"/>
              </a:ext>
            </a:extLst>
          </p:cNvPr>
          <p:cNvGrpSpPr/>
          <p:nvPr/>
        </p:nvGrpSpPr>
        <p:grpSpPr>
          <a:xfrm>
            <a:off x="593148" y="1405673"/>
            <a:ext cx="3200778" cy="3512894"/>
            <a:chOff x="647710" y="1208995"/>
            <a:chExt cx="3200778" cy="3512894"/>
          </a:xfrm>
        </p:grpSpPr>
        <p:sp>
          <p:nvSpPr>
            <p:cNvPr id="2" name="Google Shape;211;p42">
              <a:extLst>
                <a:ext uri="{FF2B5EF4-FFF2-40B4-BE49-F238E27FC236}">
                  <a16:creationId xmlns:a16="http://schemas.microsoft.com/office/drawing/2014/main" id="{D6D696D9-15B3-57F8-EDFB-2D686F042C7E}"/>
                </a:ext>
              </a:extLst>
            </p:cNvPr>
            <p:cNvSpPr txBox="1">
              <a:spLocks/>
            </p:cNvSpPr>
            <p:nvPr/>
          </p:nvSpPr>
          <p:spPr>
            <a:xfrm>
              <a:off x="727617" y="1208995"/>
              <a:ext cx="2806352" cy="573725"/>
            </a:xfrm>
            <a:prstGeom prst="rect">
              <a:avLst/>
            </a:prstGeom>
          </p:spPr>
          <p:txBody>
            <a:bodyPr spcFirstLastPara="1" vert="horz" wrap="square" lIns="91426" tIns="91426" rIns="91426" bIns="91426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pt-BR" sz="3350" b="1" noProof="0">
                  <a:solidFill>
                    <a:srgbClr val="002060"/>
                  </a:solidFill>
                  <a:latin typeface="Montserrat"/>
                </a:rPr>
                <a:t>Sobre nós</a:t>
              </a:r>
            </a:p>
          </p:txBody>
        </p:sp>
        <p:sp>
          <p:nvSpPr>
            <p:cNvPr id="32" name="Google Shape;195;p40">
              <a:extLst>
                <a:ext uri="{FF2B5EF4-FFF2-40B4-BE49-F238E27FC236}">
                  <a16:creationId xmlns:a16="http://schemas.microsoft.com/office/drawing/2014/main" id="{F1689DE4-B08F-3F1C-2B8E-86301F8E06C5}"/>
                </a:ext>
              </a:extLst>
            </p:cNvPr>
            <p:cNvSpPr txBox="1">
              <a:spLocks/>
            </p:cNvSpPr>
            <p:nvPr/>
          </p:nvSpPr>
          <p:spPr>
            <a:xfrm>
              <a:off x="647710" y="2092690"/>
              <a:ext cx="3200778" cy="2629199"/>
            </a:xfrm>
            <a:prstGeom prst="rect">
              <a:avLst/>
            </a:prstGeom>
          </p:spPr>
          <p:txBody>
            <a:bodyPr spcFirstLastPara="1" wrap="square" lIns="91426" tIns="91426" rIns="91426" bIns="91426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210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 mil</a:t>
              </a:r>
              <a:r>
                <a:rPr lang="pt-BR" sz="1600" noProof="0"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empresas atendidas</a:t>
              </a:r>
              <a:endParaRPr lang="pt-BR" sz="1600" noProof="0">
                <a:solidFill>
                  <a:srgbClr val="002060"/>
                </a:solidFill>
                <a:latin typeface="Montserra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6.000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clientes diretos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</a:rPr>
                <a:t>4.300</a:t>
              </a:r>
              <a:r>
                <a:rPr lang="pt-BR" sz="1600" noProof="0">
                  <a:latin typeface="Montserrat"/>
                </a:rPr>
                <a:t> contadores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+ </a:t>
              </a:r>
              <a:r>
                <a:rPr lang="pt-BR" sz="1600" noProof="0">
                  <a:solidFill>
                    <a:srgbClr val="000000"/>
                  </a:solidFill>
                  <a:highlight>
                    <a:srgbClr val="00FFFF"/>
                  </a:highlight>
                  <a:latin typeface="Montserrat"/>
                </a:rPr>
                <a:t>15</a:t>
              </a: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 anos</a:t>
              </a: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240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sym typeface="Darker Grotesque ExtraBold"/>
                </a:rPr>
                <a:t> colaboradores</a:t>
              </a: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EF427D-CCA4-DE98-EF1D-2D9A8B0EEC5C}"/>
              </a:ext>
            </a:extLst>
          </p:cNvPr>
          <p:cNvGrpSpPr/>
          <p:nvPr/>
        </p:nvGrpSpPr>
        <p:grpSpPr>
          <a:xfrm>
            <a:off x="3999049" y="702093"/>
            <a:ext cx="4201930" cy="5453814"/>
            <a:chOff x="4322697" y="598636"/>
            <a:chExt cx="4201930" cy="5453814"/>
          </a:xfrm>
        </p:grpSpPr>
        <p:pic>
          <p:nvPicPr>
            <p:cNvPr id="9" name="Imagem 8" descr="Mapa&#10;&#10;Descrição gerada automaticamente">
              <a:extLst>
                <a:ext uri="{FF2B5EF4-FFF2-40B4-BE49-F238E27FC236}">
                  <a16:creationId xmlns:a16="http://schemas.microsoft.com/office/drawing/2014/main" id="{26B04560-F10C-F0B7-15FD-5982322F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52" y="598636"/>
              <a:ext cx="4164220" cy="4107208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86AADEF7-259B-1F80-011A-4D8918EDB7AB}"/>
                </a:ext>
              </a:extLst>
            </p:cNvPr>
            <p:cNvGrpSpPr/>
            <p:nvPr/>
          </p:nvGrpSpPr>
          <p:grpSpPr>
            <a:xfrm>
              <a:off x="4322697" y="4721889"/>
              <a:ext cx="4201930" cy="1330561"/>
              <a:chOff x="4394344" y="4948819"/>
              <a:chExt cx="5201570" cy="1672147"/>
            </a:xfrm>
          </p:grpSpPr>
          <p:grpSp>
            <p:nvGrpSpPr>
              <p:cNvPr id="13" name="Google Shape;183;p31">
                <a:extLst>
                  <a:ext uri="{FF2B5EF4-FFF2-40B4-BE49-F238E27FC236}">
                    <a16:creationId xmlns:a16="http://schemas.microsoft.com/office/drawing/2014/main" id="{835B0149-1474-2116-01E8-737577969E84}"/>
                  </a:ext>
                </a:extLst>
              </p:cNvPr>
              <p:cNvGrpSpPr/>
              <p:nvPr/>
            </p:nvGrpSpPr>
            <p:grpSpPr>
              <a:xfrm>
                <a:off x="4394344" y="4951118"/>
                <a:ext cx="1710782" cy="1669848"/>
                <a:chOff x="913861" y="1913415"/>
                <a:chExt cx="1219134" cy="1391400"/>
              </a:xfrm>
            </p:grpSpPr>
            <p:sp>
              <p:nvSpPr>
                <p:cNvPr id="34" name="Google Shape;184;p31">
                  <a:extLst>
                    <a:ext uri="{FF2B5EF4-FFF2-40B4-BE49-F238E27FC236}">
                      <a16:creationId xmlns:a16="http://schemas.microsoft.com/office/drawing/2014/main" id="{1D0AD2F6-851E-217E-133D-E8E5E81CA426}"/>
                    </a:ext>
                  </a:extLst>
                </p:cNvPr>
                <p:cNvSpPr/>
                <p:nvPr/>
              </p:nvSpPr>
              <p:spPr>
                <a:xfrm>
                  <a:off x="919824" y="1913415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5" name="Google Shape;185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9412DF7A-9CDD-7BAE-E277-23F31B41547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20209" t="19678" r="61536" b="52179"/>
                <a:stretch/>
              </p:blipFill>
              <p:spPr>
                <a:xfrm>
                  <a:off x="978787" y="2046234"/>
                  <a:ext cx="1101628" cy="419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" name="Google Shape;186;p31">
                  <a:extLst>
                    <a:ext uri="{FF2B5EF4-FFF2-40B4-BE49-F238E27FC236}">
                      <a16:creationId xmlns:a16="http://schemas.microsoft.com/office/drawing/2014/main" id="{8001A691-1112-5516-31A4-285601A147F8}"/>
                    </a:ext>
                  </a:extLst>
                </p:cNvPr>
                <p:cNvSpPr txBox="1"/>
                <p:nvPr/>
              </p:nvSpPr>
              <p:spPr>
                <a:xfrm>
                  <a:off x="913861" y="2852689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tipos de análises programadas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7" name="Google Shape;187;p31">
                  <a:extLst>
                    <a:ext uri="{FF2B5EF4-FFF2-40B4-BE49-F238E27FC236}">
                      <a16:creationId xmlns:a16="http://schemas.microsoft.com/office/drawing/2014/main" id="{70059B86-9478-A0AD-C4D6-91C9F178BC83}"/>
                    </a:ext>
                  </a:extLst>
                </p:cNvPr>
                <p:cNvSpPr txBox="1"/>
                <p:nvPr/>
              </p:nvSpPr>
              <p:spPr>
                <a:xfrm>
                  <a:off x="922795" y="2487920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16 mil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5" name="Google Shape;188;p31">
                <a:extLst>
                  <a:ext uri="{FF2B5EF4-FFF2-40B4-BE49-F238E27FC236}">
                    <a16:creationId xmlns:a16="http://schemas.microsoft.com/office/drawing/2014/main" id="{5DA1DE27-4CDB-7447-718F-E01F8369A50B}"/>
                  </a:ext>
                </a:extLst>
              </p:cNvPr>
              <p:cNvGrpSpPr/>
              <p:nvPr/>
            </p:nvGrpSpPr>
            <p:grpSpPr>
              <a:xfrm>
                <a:off x="7885136" y="4948819"/>
                <a:ext cx="1710778" cy="1669848"/>
                <a:chOff x="913864" y="4114738"/>
                <a:chExt cx="1219130" cy="1391400"/>
              </a:xfrm>
            </p:grpSpPr>
            <p:sp>
              <p:nvSpPr>
                <p:cNvPr id="29" name="Google Shape;189;p31">
                  <a:extLst>
                    <a:ext uri="{FF2B5EF4-FFF2-40B4-BE49-F238E27FC236}">
                      <a16:creationId xmlns:a16="http://schemas.microsoft.com/office/drawing/2014/main" id="{825F3EC9-2D1F-E202-779B-B04D8BC35331}"/>
                    </a:ext>
                  </a:extLst>
                </p:cNvPr>
                <p:cNvSpPr/>
                <p:nvPr/>
              </p:nvSpPr>
              <p:spPr>
                <a:xfrm>
                  <a:off x="931750" y="4114738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0" name="Google Shape;19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32D4EBDA-BFFD-C7A9-F976-1E028623BF8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40420" t="19678" r="41324" b="52179"/>
                <a:stretch/>
              </p:blipFill>
              <p:spPr>
                <a:xfrm>
                  <a:off x="960899" y="4249472"/>
                  <a:ext cx="1101628" cy="419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" name="Google Shape;191;p31">
                  <a:extLst>
                    <a:ext uri="{FF2B5EF4-FFF2-40B4-BE49-F238E27FC236}">
                      <a16:creationId xmlns:a16="http://schemas.microsoft.com/office/drawing/2014/main" id="{1BEE1278-FE4C-4B70-2A89-F58663744691}"/>
                    </a:ext>
                  </a:extLst>
                </p:cNvPr>
                <p:cNvSpPr txBox="1"/>
                <p:nvPr/>
              </p:nvSpPr>
              <p:spPr>
                <a:xfrm>
                  <a:off x="913864" y="5054014"/>
                  <a:ext cx="1188900" cy="221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regras tributárias no sistema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3" name="Google Shape;192;p31">
                  <a:extLst>
                    <a:ext uri="{FF2B5EF4-FFF2-40B4-BE49-F238E27FC236}">
                      <a16:creationId xmlns:a16="http://schemas.microsoft.com/office/drawing/2014/main" id="{872DC84F-CE41-D24F-EE16-350AC11D3263}"/>
                    </a:ext>
                  </a:extLst>
                </p:cNvPr>
                <p:cNvSpPr txBox="1"/>
                <p:nvPr/>
              </p:nvSpPr>
              <p:spPr>
                <a:xfrm>
                  <a:off x="922794" y="4689243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143 mi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8" name="Google Shape;198;p31">
                <a:extLst>
                  <a:ext uri="{FF2B5EF4-FFF2-40B4-BE49-F238E27FC236}">
                    <a16:creationId xmlns:a16="http://schemas.microsoft.com/office/drawing/2014/main" id="{82857261-BF5E-794B-6B05-DC13227F174E}"/>
                  </a:ext>
                </a:extLst>
              </p:cNvPr>
              <p:cNvGrpSpPr/>
              <p:nvPr/>
            </p:nvGrpSpPr>
            <p:grpSpPr>
              <a:xfrm>
                <a:off x="5945544" y="4951115"/>
                <a:ext cx="2050686" cy="1669849"/>
                <a:chOff x="3048360" y="1836192"/>
                <a:chExt cx="1455149" cy="1391400"/>
              </a:xfrm>
            </p:grpSpPr>
            <p:sp>
              <p:nvSpPr>
                <p:cNvPr id="20" name="Google Shape;199;p31">
                  <a:extLst>
                    <a:ext uri="{FF2B5EF4-FFF2-40B4-BE49-F238E27FC236}">
                      <a16:creationId xmlns:a16="http://schemas.microsoft.com/office/drawing/2014/main" id="{F36CE96D-BC37-64D4-443A-A9428D88960E}"/>
                    </a:ext>
                  </a:extLst>
                </p:cNvPr>
                <p:cNvSpPr/>
                <p:nvPr/>
              </p:nvSpPr>
              <p:spPr>
                <a:xfrm>
                  <a:off x="3193005" y="1836192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21" name="Google Shape;20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723E1124-430D-F1A1-A657-E593D16DE4F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82104" t="19678" r="-357" b="52179"/>
                <a:stretch/>
              </p:blipFill>
              <p:spPr>
                <a:xfrm>
                  <a:off x="3246345" y="1931896"/>
                  <a:ext cx="1101628" cy="4403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Google Shape;201;p31">
                  <a:extLst>
                    <a:ext uri="{FF2B5EF4-FFF2-40B4-BE49-F238E27FC236}">
                      <a16:creationId xmlns:a16="http://schemas.microsoft.com/office/drawing/2014/main" id="{2932F93F-ED12-F01D-4F95-24DC5087C22C}"/>
                    </a:ext>
                  </a:extLst>
                </p:cNvPr>
                <p:cNvSpPr txBox="1"/>
                <p:nvPr/>
              </p:nvSpPr>
              <p:spPr>
                <a:xfrm>
                  <a:off x="3191315" y="2800373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de créditos tributários apurados</a:t>
                  </a:r>
                  <a:endParaRPr lang="pt-BR" sz="900" noProof="0">
                    <a:solidFill>
                      <a:srgbClr val="2488FF"/>
                    </a:solidFill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28" name="Google Shape;202;p31">
                  <a:extLst>
                    <a:ext uri="{FF2B5EF4-FFF2-40B4-BE49-F238E27FC236}">
                      <a16:creationId xmlns:a16="http://schemas.microsoft.com/office/drawing/2014/main" id="{F9A445BB-4BBE-F0F6-47C3-723ACFE86FC0}"/>
                    </a:ext>
                  </a:extLst>
                </p:cNvPr>
                <p:cNvSpPr txBox="1"/>
                <p:nvPr/>
              </p:nvSpPr>
              <p:spPr>
                <a:xfrm>
                  <a:off x="3048360" y="2487917"/>
                  <a:ext cx="1455149" cy="4893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R$ 5.2 bi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7B951AF-2430-1F16-8C90-484C329ADCBE}"/>
              </a:ext>
            </a:extLst>
          </p:cNvPr>
          <p:cNvGrpSpPr/>
          <p:nvPr/>
        </p:nvGrpSpPr>
        <p:grpSpPr>
          <a:xfrm>
            <a:off x="8951254" y="833120"/>
            <a:ext cx="3017876" cy="5320958"/>
            <a:chOff x="9085119" y="833120"/>
            <a:chExt cx="3017876" cy="5320958"/>
          </a:xfrm>
          <a:noFill/>
        </p:grpSpPr>
        <p:sp>
          <p:nvSpPr>
            <p:cNvPr id="24" name="Retângulo: Cantos Diagonais Arredondados 23">
              <a:extLst>
                <a:ext uri="{FF2B5EF4-FFF2-40B4-BE49-F238E27FC236}">
                  <a16:creationId xmlns:a16="http://schemas.microsoft.com/office/drawing/2014/main" id="{84479779-F599-0506-6BE6-7BDD5F52501D}"/>
                </a:ext>
              </a:extLst>
            </p:cNvPr>
            <p:cNvSpPr/>
            <p:nvPr/>
          </p:nvSpPr>
          <p:spPr>
            <a:xfrm>
              <a:off x="9085119" y="833120"/>
              <a:ext cx="2744207" cy="5320958"/>
            </a:xfrm>
            <a:prstGeom prst="round2DiagRect">
              <a:avLst/>
            </a:prstGeom>
            <a:solidFill>
              <a:srgbClr val="209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3A8C7634-2E3F-53FC-149D-CB54EC5B3E84}"/>
                </a:ext>
              </a:extLst>
            </p:cNvPr>
            <p:cNvGrpSpPr/>
            <p:nvPr/>
          </p:nvGrpSpPr>
          <p:grpSpPr>
            <a:xfrm>
              <a:off x="9225961" y="972221"/>
              <a:ext cx="2877034" cy="5171829"/>
              <a:chOff x="9104044" y="1083981"/>
              <a:chExt cx="2877034" cy="5171829"/>
            </a:xfrm>
            <a:grpFill/>
          </p:grpSpPr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7CA4278-E00A-F586-31FA-0C4F795998D6}"/>
                  </a:ext>
                </a:extLst>
              </p:cNvPr>
              <p:cNvSpPr txBox="1"/>
              <p:nvPr/>
            </p:nvSpPr>
            <p:spPr>
              <a:xfrm>
                <a:off x="9124226" y="2823639"/>
                <a:ext cx="2856852" cy="492443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pt-BR" sz="14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Fred Amaral</a:t>
                </a:r>
                <a:endParaRPr lang="pt-BR" sz="1400" noProof="0">
                  <a:solidFill>
                    <a:schemeClr val="bg1"/>
                  </a:solidFill>
                  <a:latin typeface="Montserrat"/>
                </a:endParaRPr>
              </a:p>
              <a:p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CEO da E-Auditoria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8F893E9-9F45-D6B1-AA22-442CD6511BDF}"/>
                  </a:ext>
                </a:extLst>
              </p:cNvPr>
              <p:cNvSpPr txBox="1"/>
              <p:nvPr/>
            </p:nvSpPr>
            <p:spPr>
              <a:xfrm>
                <a:off x="9104044" y="3393488"/>
                <a:ext cx="2548716" cy="2862322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Advogado Tributarista     há 25 anos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 err="1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Co-fundador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da ABETRI (Associação Brasileira de Ética no Tributário)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Palestrante especialista em Auditoria Digital nos maiores eventos para Contadores do Brasil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122 mil seguidores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no @empreendedotributario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endParaRPr lang="pt-BR" sz="1200" b="1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pic>
            <p:nvPicPr>
              <p:cNvPr id="7" name="Imagem 6" descr="Reflexo de uma pessoa olhando para a câmera&#10;&#10;O conteúdo gerado por IA pode estar incorreto.">
                <a:extLst>
                  <a:ext uri="{FF2B5EF4-FFF2-40B4-BE49-F238E27FC236}">
                    <a16:creationId xmlns:a16="http://schemas.microsoft.com/office/drawing/2014/main" id="{40C429AA-4F7F-CD4D-33CD-7B2CCF42A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88214" y="1083981"/>
                <a:ext cx="1650635" cy="1660368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F3B43551-0C1C-7E44-FA93-E9BC51B1E3FB}"/>
              </a:ext>
            </a:extLst>
          </p:cNvPr>
          <p:cNvSpPr/>
          <p:nvPr/>
        </p:nvSpPr>
        <p:spPr>
          <a:xfrm>
            <a:off x="3904419" y="827842"/>
            <a:ext cx="4378275" cy="5655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22400CC-E600-0CFD-0DA1-16F7B31B1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350" y="1473540"/>
            <a:ext cx="5055845" cy="283127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3F1D393-C834-7541-FB95-EEAFDD4AF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7059" y="4653065"/>
            <a:ext cx="4496427" cy="1486107"/>
          </a:xfrm>
          <a:prstGeom prst="rect">
            <a:avLst/>
          </a:prstGeom>
        </p:spPr>
      </p:pic>
      <p:pic>
        <p:nvPicPr>
          <p:cNvPr id="25" name="Picture 2" descr="e-Auditoria - e-Auditoria added a new photo.">
            <a:extLst>
              <a:ext uri="{FF2B5EF4-FFF2-40B4-BE49-F238E27FC236}">
                <a16:creationId xmlns:a16="http://schemas.microsoft.com/office/drawing/2014/main" id="{D7414F0E-246F-DD92-07CD-0171BA41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hlinkClick r:id="rId10" action="ppaction://hlinksldjump"/>
            <a:extLst>
              <a:ext uri="{FF2B5EF4-FFF2-40B4-BE49-F238E27FC236}">
                <a16:creationId xmlns:a16="http://schemas.microsoft.com/office/drawing/2014/main" id="{E2744A38-5816-A6C9-F263-8D3866B0233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200821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60F8D-E283-C93B-0B7A-757A2C15E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31B0598-7217-4AC6-340A-7BA1B2E6A2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95AE861C-E3B6-5165-F48E-41B393C7E9D2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Opinião dos Clientes sobre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nosso Corretor Automático de SPEDs!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B98AE474-69C2-F8A9-A4E1-E0CFC636CCE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42BA065-11D6-A25D-FA04-640D5BF4DF6C}"/>
              </a:ext>
            </a:extLst>
          </p:cNvPr>
          <p:cNvGrpSpPr/>
          <p:nvPr/>
        </p:nvGrpSpPr>
        <p:grpSpPr>
          <a:xfrm>
            <a:off x="850179" y="2571763"/>
            <a:ext cx="1636536" cy="2518197"/>
            <a:chOff x="1005627" y="2809507"/>
            <a:chExt cx="1636536" cy="2518197"/>
          </a:xfrm>
        </p:grpSpPr>
        <p:pic>
          <p:nvPicPr>
            <p:cNvPr id="26" name="Imagem 25">
              <a:hlinkClick r:id="rId4"/>
              <a:extLst>
                <a:ext uri="{FF2B5EF4-FFF2-40B4-BE49-F238E27FC236}">
                  <a16:creationId xmlns:a16="http://schemas.microsoft.com/office/drawing/2014/main" id="{A72966E5-C037-C342-7D28-C79E3B21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9354" r="19355" b="13752"/>
            <a:stretch>
              <a:fillRect/>
            </a:stretch>
          </p:blipFill>
          <p:spPr>
            <a:xfrm>
              <a:off x="1223736" y="3362800"/>
              <a:ext cx="1200318" cy="971645"/>
            </a:xfrm>
            <a:prstGeom prst="rect">
              <a:avLst/>
            </a:prstGeom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FCDFB636-C582-B8DC-D206-A700613DB62B}"/>
                </a:ext>
              </a:extLst>
            </p:cNvPr>
            <p:cNvSpPr/>
            <p:nvPr/>
          </p:nvSpPr>
          <p:spPr>
            <a:xfrm>
              <a:off x="1005627" y="2809507"/>
              <a:ext cx="1636536" cy="2518197"/>
            </a:xfrm>
            <a:prstGeom prst="roundRect">
              <a:avLst>
                <a:gd name="adj" fmla="val 6051"/>
              </a:avLst>
            </a:prstGeom>
            <a:noFill/>
            <a:ln>
              <a:solidFill>
                <a:srgbClr val="00FF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2434549-0582-FC95-F6B5-011CFE085562}"/>
                </a:ext>
              </a:extLst>
            </p:cNvPr>
            <p:cNvSpPr txBox="1"/>
            <p:nvPr/>
          </p:nvSpPr>
          <p:spPr>
            <a:xfrm>
              <a:off x="1005627" y="4409112"/>
              <a:ext cx="1636536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>
                  <a:solidFill>
                    <a:srgbClr val="00FFEA"/>
                  </a:solidFill>
                </a:rPr>
                <a:t>Veja o vídeo da Opinião dos Clientes</a:t>
              </a:r>
              <a:br>
                <a:rPr lang="pt-BR" sz="1200">
                  <a:solidFill>
                    <a:srgbClr val="00FFEA"/>
                  </a:solidFill>
                </a:rPr>
              </a:br>
              <a:r>
                <a:rPr lang="pt-BR" sz="900">
                  <a:solidFill>
                    <a:srgbClr val="00FFEA"/>
                  </a:solidFill>
                </a:rPr>
                <a:t>(1 min 38 </a:t>
              </a:r>
              <a:r>
                <a:rPr lang="pt-BR" sz="900" err="1">
                  <a:solidFill>
                    <a:srgbClr val="00FFEA"/>
                  </a:solidFill>
                </a:rPr>
                <a:t>seg</a:t>
              </a:r>
              <a:r>
                <a:rPr lang="pt-BR" sz="900">
                  <a:solidFill>
                    <a:srgbClr val="00FFEA"/>
                  </a:solidFill>
                </a:rPr>
                <a:t>)</a:t>
              </a:r>
              <a:endParaRPr lang="pt-BR" sz="1200">
                <a:solidFill>
                  <a:srgbClr val="00FFEA"/>
                </a:solidFill>
              </a:endParaRPr>
            </a:p>
          </p:txBody>
        </p:sp>
        <p:pic>
          <p:nvPicPr>
            <p:cNvPr id="16" name="Gráfico 15" descr="Apresentação com mídia estrutura de tópicos">
              <a:extLst>
                <a:ext uri="{FF2B5EF4-FFF2-40B4-BE49-F238E27FC236}">
                  <a16:creationId xmlns:a16="http://schemas.microsoft.com/office/drawing/2014/main" id="{981AA508-20AF-E124-FEE3-E5B36AB1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2816" y="2908404"/>
              <a:ext cx="362158" cy="362158"/>
            </a:xfrm>
            <a:prstGeom prst="rect">
              <a:avLst/>
            </a:prstGeom>
          </p:spPr>
        </p:pic>
        <p:sp>
          <p:nvSpPr>
            <p:cNvPr id="22" name="Retângulo: Cantos Arredondados 21">
              <a:hlinkClick r:id="rId4"/>
              <a:extLst>
                <a:ext uri="{FF2B5EF4-FFF2-40B4-BE49-F238E27FC236}">
                  <a16:creationId xmlns:a16="http://schemas.microsoft.com/office/drawing/2014/main" id="{2818ACDA-2ECE-3955-2432-8C5F4F72C9EA}"/>
                </a:ext>
              </a:extLst>
            </p:cNvPr>
            <p:cNvSpPr/>
            <p:nvPr/>
          </p:nvSpPr>
          <p:spPr>
            <a:xfrm>
              <a:off x="1416987" y="5025793"/>
              <a:ext cx="813816" cy="193213"/>
            </a:xfrm>
            <a:prstGeom prst="round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>
                  <a:solidFill>
                    <a:srgbClr val="000000"/>
                  </a:solidFill>
                </a:rPr>
                <a:t>ASSISTIR</a:t>
              </a:r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63CF5EDB-08DB-038A-2FD7-5E12EFA9C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925" y="1858626"/>
            <a:ext cx="3830691" cy="2164734"/>
          </a:xfrm>
          <a:prstGeom prst="rect">
            <a:avLst/>
          </a:prstGeom>
        </p:spPr>
      </p:pic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145958F-D994-37F7-1755-0FC6D3F56E15}"/>
              </a:ext>
            </a:extLst>
          </p:cNvPr>
          <p:cNvSpPr/>
          <p:nvPr/>
        </p:nvSpPr>
        <p:spPr>
          <a:xfrm>
            <a:off x="3858168" y="3260558"/>
            <a:ext cx="2882204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“Sério que faz isso tudo! Economiza muito tempo do meu time!”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Kelly Carvalho - </a:t>
            </a:r>
            <a:r>
              <a:rPr lang="pt-BR" sz="1100" b="1" err="1">
                <a:solidFill>
                  <a:srgbClr val="00FFEA"/>
                </a:solidFill>
              </a:rPr>
              <a:t>Conplus</a:t>
            </a:r>
            <a:r>
              <a:rPr lang="pt-BR" sz="1100" b="1">
                <a:solidFill>
                  <a:srgbClr val="00FFEA"/>
                </a:solidFill>
              </a:rPr>
              <a:t> Gestão Contábil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4E24980D-1E9F-087D-E6BD-2F1903B8F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796" y="1858627"/>
            <a:ext cx="3339342" cy="2164734"/>
          </a:xfrm>
          <a:prstGeom prst="rect">
            <a:avLst/>
          </a:prstGeom>
        </p:spPr>
      </p:pic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7CF32B9-19CA-3DE6-6348-0182719F03CA}"/>
              </a:ext>
            </a:extLst>
          </p:cNvPr>
          <p:cNvSpPr/>
          <p:nvPr/>
        </p:nvSpPr>
        <p:spPr>
          <a:xfrm>
            <a:off x="7559554" y="3260558"/>
            <a:ext cx="3184646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“Sinceramente, nós ganhamos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chemeClr val="bg1"/>
                </a:solidFill>
              </a:rPr>
              <a:t>uns bons dias de trabalho”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Sérgio e </a:t>
            </a:r>
            <a:r>
              <a:rPr lang="pt-BR" sz="1100" b="1" err="1">
                <a:solidFill>
                  <a:srgbClr val="00FFEA"/>
                </a:solidFill>
              </a:rPr>
              <a:t>Marlom</a:t>
            </a:r>
            <a:r>
              <a:rPr lang="pt-BR" sz="1100" b="1">
                <a:solidFill>
                  <a:srgbClr val="00FFEA"/>
                </a:solidFill>
              </a:rPr>
              <a:t> - </a:t>
            </a:r>
            <a:r>
              <a:rPr lang="pt-BR" sz="1100" b="1" err="1">
                <a:solidFill>
                  <a:srgbClr val="00FFEA"/>
                </a:solidFill>
              </a:rPr>
              <a:t>Sermac</a:t>
            </a:r>
            <a:r>
              <a:rPr lang="pt-BR" sz="1100" b="1">
                <a:solidFill>
                  <a:srgbClr val="00FFEA"/>
                </a:solidFill>
              </a:rPr>
              <a:t> Contabilidade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E0BA6181-DFAA-E3B8-4FF3-9947C02D95C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7292"/>
          <a:stretch>
            <a:fillRect/>
          </a:stretch>
        </p:blipFill>
        <p:spPr>
          <a:xfrm>
            <a:off x="3383925" y="4233860"/>
            <a:ext cx="3830691" cy="237386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47466917-EF2F-B7A6-C4CF-4A71FC1ADFD0}"/>
              </a:ext>
            </a:extLst>
          </p:cNvPr>
          <p:cNvSpPr/>
          <p:nvPr/>
        </p:nvSpPr>
        <p:spPr>
          <a:xfrm>
            <a:off x="3751891" y="5809319"/>
            <a:ext cx="3094758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“É Legal, pois uma empresa que eu demorava meio experiente... Faço em 5 min”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Juliana - Mark-up Consultoria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E7D3A48F-A757-A103-6136-A15808C33A0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856"/>
          <a:stretch>
            <a:fillRect/>
          </a:stretch>
        </p:blipFill>
        <p:spPr>
          <a:xfrm>
            <a:off x="7499796" y="4233860"/>
            <a:ext cx="3339342" cy="2373864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51BC0490-59BF-4703-C6E9-CB1FC9237DE8}"/>
              </a:ext>
            </a:extLst>
          </p:cNvPr>
          <p:cNvSpPr/>
          <p:nvPr/>
        </p:nvSpPr>
        <p:spPr>
          <a:xfrm>
            <a:off x="7823791" y="5809319"/>
            <a:ext cx="2691351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“Sensacional! Provavelmente ganho uns 5 dias úteis 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Patrick Pelúcio - SPM </a:t>
            </a:r>
            <a:r>
              <a:rPr lang="pt-BR" sz="1100" b="1" err="1">
                <a:solidFill>
                  <a:srgbClr val="00FFEA"/>
                </a:solidFill>
              </a:rPr>
              <a:t>Comsultoria</a:t>
            </a:r>
            <a:endParaRPr lang="pt-BR" sz="1100" b="1">
              <a:solidFill>
                <a:srgbClr val="00FFEA"/>
              </a:solidFill>
            </a:endParaRPr>
          </a:p>
        </p:txBody>
      </p:sp>
      <p:pic>
        <p:nvPicPr>
          <p:cNvPr id="58" name="Picture 2" descr="e-Auditoria - e-Auditoria added a new photo.">
            <a:extLst>
              <a:ext uri="{FF2B5EF4-FFF2-40B4-BE49-F238E27FC236}">
                <a16:creationId xmlns:a16="http://schemas.microsoft.com/office/drawing/2014/main" id="{A380E360-3F3B-71F6-0EA2-623094EF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44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0295FB-1824-FF32-189B-423B9ADD54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682737A-B16E-408D-A196-DDAC8906E0E9}"/>
              </a:ext>
            </a:extLst>
          </p:cNvPr>
          <p:cNvSpPr/>
          <p:nvPr/>
        </p:nvSpPr>
        <p:spPr>
          <a:xfrm>
            <a:off x="1392127" y="192145"/>
            <a:ext cx="9858221" cy="742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800" b="1" noProof="0" dirty="0">
                <a:solidFill>
                  <a:schemeClr val="bg1"/>
                </a:solidFill>
                <a:latin typeface="Montserrat"/>
              </a:rPr>
              <a:t>Proposta para sua Empresa</a:t>
            </a: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8DACDC8E-1CC8-C64F-9A8C-DFC0D62D7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914798"/>
            <a:ext cx="6765396" cy="2401949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0A88D5A-0069-114B-2474-025B62A13C68}"/>
              </a:ext>
            </a:extLst>
          </p:cNvPr>
          <p:cNvGrpSpPr/>
          <p:nvPr/>
        </p:nvGrpSpPr>
        <p:grpSpPr>
          <a:xfrm>
            <a:off x="5630598" y="4486275"/>
            <a:ext cx="5619750" cy="2228850"/>
            <a:chOff x="5886450" y="4486275"/>
            <a:chExt cx="5619750" cy="222885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CBFDEA7-7258-C624-B03A-EFBFB33B98A7}"/>
                </a:ext>
              </a:extLst>
            </p:cNvPr>
            <p:cNvSpPr/>
            <p:nvPr/>
          </p:nvSpPr>
          <p:spPr>
            <a:xfrm>
              <a:off x="5886450" y="4486275"/>
              <a:ext cx="5619750" cy="2228850"/>
            </a:xfrm>
            <a:prstGeom prst="roundRect">
              <a:avLst>
                <a:gd name="adj" fmla="val 683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B50EFC2-1DD1-729E-7308-39A7F7DEC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8225" y="4583843"/>
              <a:ext cx="2725097" cy="2033715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FA90F0B-6862-1AD9-87A5-E1794AB23B86}"/>
                </a:ext>
              </a:extLst>
            </p:cNvPr>
            <p:cNvSpPr txBox="1"/>
            <p:nvPr/>
          </p:nvSpPr>
          <p:spPr>
            <a:xfrm>
              <a:off x="6096000" y="4745299"/>
              <a:ext cx="21145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>
                  <a:solidFill>
                    <a:srgbClr val="00FFEA"/>
                  </a:solidFill>
                </a:rPr>
                <a:t>Suporte Especializado</a:t>
              </a:r>
              <a:br>
                <a:rPr lang="pt-BR" sz="1200" b="1">
                  <a:solidFill>
                    <a:srgbClr val="00FFEA"/>
                  </a:solidFill>
                </a:rPr>
              </a:br>
              <a:endParaRPr lang="pt-BR" sz="1200" b="1">
                <a:solidFill>
                  <a:srgbClr val="00FFEA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Profissionais especializados e contadores para te auxiliarem do início ao fim.</a:t>
              </a:r>
              <a:br>
                <a:rPr lang="pt-BR" sz="1200">
                  <a:solidFill>
                    <a:schemeClr val="bg1"/>
                  </a:solidFill>
                </a:rPr>
              </a:br>
              <a:endParaRPr lang="pt-BR" sz="1200">
                <a:solidFill>
                  <a:schemeClr val="bg1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Tire dúvidas de sistema, contábeis e tributárias!</a:t>
              </a:r>
            </a:p>
          </p:txBody>
        </p:sp>
      </p:grpSp>
      <p:sp>
        <p:nvSpPr>
          <p:cNvPr id="33" name="Retângulo 32">
            <a:extLst>
              <a:ext uri="{FF2B5EF4-FFF2-40B4-BE49-F238E27FC236}">
                <a16:creationId xmlns:a16="http://schemas.microsoft.com/office/drawing/2014/main" id="{AA81437C-781E-7777-3BCD-A39C88EFE2B6}"/>
              </a:ext>
            </a:extLst>
          </p:cNvPr>
          <p:cNvSpPr/>
          <p:nvPr/>
        </p:nvSpPr>
        <p:spPr>
          <a:xfrm>
            <a:off x="5057774" y="1276785"/>
            <a:ext cx="6765395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Cronograma de Implantação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807C22B-BEB2-050A-E60C-83C8E8ED04CC}"/>
              </a:ext>
            </a:extLst>
          </p:cNvPr>
          <p:cNvSpPr/>
          <p:nvPr/>
        </p:nvSpPr>
        <p:spPr>
          <a:xfrm>
            <a:off x="368831" y="1276785"/>
            <a:ext cx="4467109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121211"/>
                </a:solidFill>
              </a:rPr>
              <a:t>Investimento (Upgrade)</a:t>
            </a:r>
            <a:endParaRPr lang="pt-BR" sz="1600" b="1" u="sng" dirty="0">
              <a:solidFill>
                <a:srgbClr val="121211"/>
              </a:solidFill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E2E2FB0-3907-3E52-BCE6-C1D5201D4F43}"/>
              </a:ext>
            </a:extLst>
          </p:cNvPr>
          <p:cNvSpPr txBox="1"/>
          <p:nvPr/>
        </p:nvSpPr>
        <p:spPr>
          <a:xfrm>
            <a:off x="349780" y="5857595"/>
            <a:ext cx="2547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Implantação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valorimplant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parcimp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A6371DC-842F-A557-4511-731A422B75CF}"/>
              </a:ext>
            </a:extLst>
          </p:cNvPr>
          <p:cNvSpPr txBox="1"/>
          <p:nvPr/>
        </p:nvSpPr>
        <p:spPr>
          <a:xfrm>
            <a:off x="2035279" y="5860972"/>
            <a:ext cx="2547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00FFEA"/>
                </a:solidFill>
              </a:rPr>
              <a:t>Validade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>
                <a:solidFill>
                  <a:schemeClr val="bg1"/>
                </a:solidFill>
              </a:rPr>
              <a:t>Proposta válida por 5 dias úteis</a:t>
            </a:r>
          </a:p>
        </p:txBody>
      </p:sp>
      <p:sp>
        <p:nvSpPr>
          <p:cNvPr id="46" name="Espaço Reservado para Data 45">
            <a:extLst>
              <a:ext uri="{FF2B5EF4-FFF2-40B4-BE49-F238E27FC236}">
                <a16:creationId xmlns:a16="http://schemas.microsoft.com/office/drawing/2014/main" id="{B9FEB50F-6C61-8246-8DB4-1A48C57E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35279" y="6370061"/>
            <a:ext cx="2192734" cy="365125"/>
          </a:xfrm>
        </p:spPr>
        <p:txBody>
          <a:bodyPr/>
          <a:lstStyle/>
          <a:p>
            <a:r>
              <a:rPr lang="pt-BR" dirty="0"/>
              <a:t>Data do Envio: </a:t>
            </a:r>
            <a:r>
              <a:rPr lang="pt-BR" b="1" dirty="0"/>
              <a:t>{{hoje}}</a:t>
            </a:r>
          </a:p>
        </p:txBody>
      </p:sp>
      <p:pic>
        <p:nvPicPr>
          <p:cNvPr id="47" name="Picture 2" descr="e-Auditoria - e-Auditoria added a new photo.">
            <a:extLst>
              <a:ext uri="{FF2B5EF4-FFF2-40B4-BE49-F238E27FC236}">
                <a16:creationId xmlns:a16="http://schemas.microsoft.com/office/drawing/2014/main" id="{B8B16073-F686-6918-CB28-A66AED9BB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hlinkClick r:id="rId6" action="ppaction://hlinksldjump"/>
            <a:extLst>
              <a:ext uri="{FF2B5EF4-FFF2-40B4-BE49-F238E27FC236}">
                <a16:creationId xmlns:a16="http://schemas.microsoft.com/office/drawing/2014/main" id="{2216654F-D269-C894-AA79-7C1A7ADAABE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147630F-B8A1-F6F1-313D-ABDB2BA39AD5}"/>
              </a:ext>
            </a:extLst>
          </p:cNvPr>
          <p:cNvSpPr txBox="1"/>
          <p:nvPr/>
        </p:nvSpPr>
        <p:spPr>
          <a:xfrm>
            <a:off x="2487169" y="5410768"/>
            <a:ext cx="234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57F2AA"/>
                </a:solidFill>
              </a:rPr>
              <a:t>Valor Mensal: </a:t>
            </a:r>
            <a:r>
              <a:rPr lang="pt-BR" sz="1200" b="1" dirty="0">
                <a:solidFill>
                  <a:srgbClr val="57F2AA"/>
                </a:solidFill>
              </a:rPr>
              <a:t>{{</a:t>
            </a:r>
            <a:r>
              <a:rPr lang="pt-BR" sz="1200" b="1" dirty="0" err="1">
                <a:solidFill>
                  <a:srgbClr val="57F2AA"/>
                </a:solidFill>
              </a:rPr>
              <a:t>valorsemdesc</a:t>
            </a:r>
            <a:r>
              <a:rPr lang="pt-BR" sz="1200" b="1" dirty="0">
                <a:solidFill>
                  <a:srgbClr val="57F2AA"/>
                </a:solidFill>
              </a:rPr>
              <a:t>}}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02490B2-EA3E-B4CE-2D8D-F95E4E88C928}"/>
              </a:ext>
            </a:extLst>
          </p:cNvPr>
          <p:cNvSpPr txBox="1"/>
          <p:nvPr/>
        </p:nvSpPr>
        <p:spPr>
          <a:xfrm>
            <a:off x="2487168" y="1960525"/>
            <a:ext cx="2432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57F2AA"/>
                </a:solidFill>
              </a:rPr>
              <a:t>[NOVO] Plano {{plano}}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E06506-BA8A-295B-3C43-4BE61290AF09}"/>
              </a:ext>
            </a:extLst>
          </p:cNvPr>
          <p:cNvSpPr txBox="1"/>
          <p:nvPr/>
        </p:nvSpPr>
        <p:spPr>
          <a:xfrm>
            <a:off x="2485919" y="3576838"/>
            <a:ext cx="2096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Dimensionamento: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AB97E4E-BEC8-2314-1B8A-D094FD41A192}"/>
              </a:ext>
            </a:extLst>
          </p:cNvPr>
          <p:cNvSpPr txBox="1"/>
          <p:nvPr/>
        </p:nvSpPr>
        <p:spPr>
          <a:xfrm>
            <a:off x="368832" y="5397984"/>
            <a:ext cx="2528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accent5"/>
                </a:solidFill>
              </a:rPr>
              <a:t>Valor Mensal: </a:t>
            </a:r>
            <a:r>
              <a:rPr lang="pt-BR" sz="1200" b="1" dirty="0">
                <a:solidFill>
                  <a:schemeClr val="accent5"/>
                </a:solidFill>
              </a:rPr>
              <a:t>{{</a:t>
            </a:r>
            <a:r>
              <a:rPr lang="pt-BR" sz="1200" b="1" dirty="0" err="1">
                <a:solidFill>
                  <a:schemeClr val="accent5"/>
                </a:solidFill>
              </a:rPr>
              <a:t>valorsemdescold</a:t>
            </a:r>
            <a:r>
              <a:rPr lang="pt-BR" sz="1200" b="1" dirty="0">
                <a:solidFill>
                  <a:schemeClr val="accent5"/>
                </a:solidFill>
              </a:rPr>
              <a:t>}}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025ABB7-CDCE-131F-F9AE-254CB7D3EF2C}"/>
              </a:ext>
            </a:extLst>
          </p:cNvPr>
          <p:cNvSpPr txBox="1"/>
          <p:nvPr/>
        </p:nvSpPr>
        <p:spPr>
          <a:xfrm>
            <a:off x="368832" y="1947741"/>
            <a:ext cx="2432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5"/>
                </a:solidFill>
              </a:rPr>
              <a:t>[ATUAL] Plano {{</a:t>
            </a:r>
            <a:r>
              <a:rPr lang="pt-BR" sz="1200" b="1" dirty="0" err="1">
                <a:solidFill>
                  <a:schemeClr val="accent5"/>
                </a:solidFill>
              </a:rPr>
              <a:t>planoold</a:t>
            </a:r>
            <a:r>
              <a:rPr lang="pt-BR" sz="1200" b="1" dirty="0">
                <a:solidFill>
                  <a:schemeClr val="accent5"/>
                </a:solidFill>
              </a:rPr>
              <a:t>}}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8A5DF19-20E8-C08F-502B-53E3FD74FCC5}"/>
              </a:ext>
            </a:extLst>
          </p:cNvPr>
          <p:cNvSpPr txBox="1"/>
          <p:nvPr/>
        </p:nvSpPr>
        <p:spPr>
          <a:xfrm>
            <a:off x="348044" y="3573823"/>
            <a:ext cx="2096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Dimensionamento:</a:t>
            </a:r>
            <a:endParaRPr lang="pt-BR" sz="900" dirty="0">
              <a:solidFill>
                <a:schemeClr val="bg1"/>
              </a:solidFill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F4DAA79-947A-E694-79C4-5C3AC614834D}"/>
              </a:ext>
            </a:extLst>
          </p:cNvPr>
          <p:cNvCxnSpPr/>
          <p:nvPr/>
        </p:nvCxnSpPr>
        <p:spPr>
          <a:xfrm>
            <a:off x="2464875" y="1960525"/>
            <a:ext cx="0" cy="3818483"/>
          </a:xfrm>
          <a:prstGeom prst="line">
            <a:avLst/>
          </a:prstGeom>
          <a:ln w="6350">
            <a:solidFill>
              <a:srgbClr val="2B2E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BAC6036-202C-EE24-66DE-44DCA5448FC0}"/>
              </a:ext>
            </a:extLst>
          </p:cNvPr>
          <p:cNvSpPr txBox="1"/>
          <p:nvPr/>
        </p:nvSpPr>
        <p:spPr>
          <a:xfrm>
            <a:off x="2512569" y="2252960"/>
            <a:ext cx="20960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900" dirty="0">
                <a:solidFill>
                  <a:schemeClr val="bg1"/>
                </a:solidFill>
              </a:rPr>
              <a:t>{{</a:t>
            </a:r>
            <a:r>
              <a:rPr lang="pt-BR" sz="900" dirty="0" err="1">
                <a:solidFill>
                  <a:schemeClr val="bg1"/>
                </a:solidFill>
              </a:rPr>
              <a:t>descplan</a:t>
            </a:r>
            <a:r>
              <a:rPr lang="pt-BR" sz="9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0C49803-7387-AD06-F92F-D52ABBEEBE75}"/>
              </a:ext>
            </a:extLst>
          </p:cNvPr>
          <p:cNvSpPr txBox="1"/>
          <p:nvPr/>
        </p:nvSpPr>
        <p:spPr>
          <a:xfrm>
            <a:off x="384464" y="2240176"/>
            <a:ext cx="20960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900" dirty="0">
                <a:solidFill>
                  <a:schemeClr val="bg1"/>
                </a:solidFill>
              </a:rPr>
              <a:t>{{</a:t>
            </a:r>
            <a:r>
              <a:rPr lang="pt-BR" sz="900" dirty="0" err="1">
                <a:solidFill>
                  <a:schemeClr val="bg1"/>
                </a:solidFill>
              </a:rPr>
              <a:t>descplanold</a:t>
            </a:r>
            <a:r>
              <a:rPr lang="pt-BR" sz="9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0279927-A5F2-ED7A-F68A-D661FFCBF98A}"/>
              </a:ext>
            </a:extLst>
          </p:cNvPr>
          <p:cNvSpPr txBox="1"/>
          <p:nvPr/>
        </p:nvSpPr>
        <p:spPr>
          <a:xfrm>
            <a:off x="2511152" y="3847591"/>
            <a:ext cx="19008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800" dirty="0">
                <a:solidFill>
                  <a:schemeClr val="bg1"/>
                </a:solidFill>
              </a:rPr>
              <a:t>{{dimensionamento}}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65E6E97-CCDD-1B1B-9FB6-8DDE56FBBFC6}"/>
              </a:ext>
            </a:extLst>
          </p:cNvPr>
          <p:cNvSpPr txBox="1"/>
          <p:nvPr/>
        </p:nvSpPr>
        <p:spPr>
          <a:xfrm>
            <a:off x="373277" y="3844576"/>
            <a:ext cx="19008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800" dirty="0">
                <a:solidFill>
                  <a:schemeClr val="bg1"/>
                </a:solidFill>
              </a:rPr>
              <a:t>{{</a:t>
            </a:r>
            <a:r>
              <a:rPr lang="pt-BR" sz="800" dirty="0" err="1">
                <a:solidFill>
                  <a:schemeClr val="bg1"/>
                </a:solidFill>
              </a:rPr>
              <a:t>dimensionamentoold</a:t>
            </a:r>
            <a:r>
              <a:rPr lang="pt-BR" sz="8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49EAF94-8621-28EE-09C7-FB25ABE97425}"/>
              </a:ext>
            </a:extLst>
          </p:cNvPr>
          <p:cNvSpPr txBox="1"/>
          <p:nvPr/>
        </p:nvSpPr>
        <p:spPr>
          <a:xfrm>
            <a:off x="383046" y="5642114"/>
            <a:ext cx="190082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 dirty="0">
                <a:solidFill>
                  <a:schemeClr val="bg1"/>
                </a:solidFill>
              </a:rPr>
              <a:t>Fidelidade: {{fidelidade}}</a:t>
            </a:r>
          </a:p>
        </p:txBody>
      </p:sp>
    </p:spTree>
    <p:extLst>
      <p:ext uri="{BB962C8B-B14F-4D97-AF65-F5344CB8AC3E}">
        <p14:creationId xmlns:p14="http://schemas.microsoft.com/office/powerpoint/2010/main" val="2040212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54">
            <a:extLst>
              <a:ext uri="{FF2B5EF4-FFF2-40B4-BE49-F238E27FC236}">
                <a16:creationId xmlns:a16="http://schemas.microsoft.com/office/drawing/2014/main" id="{250E12EF-2364-AF24-148D-994A7BE7F00F}"/>
              </a:ext>
            </a:extLst>
          </p:cNvPr>
          <p:cNvSpPr txBox="1"/>
          <p:nvPr/>
        </p:nvSpPr>
        <p:spPr>
          <a:xfrm>
            <a:off x="896216" y="3866921"/>
            <a:ext cx="3704216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endParaRPr lang="pt-BR" sz="1400" noProof="0">
              <a:solidFill>
                <a:schemeClr val="bg1"/>
              </a:solidFill>
              <a:latin typeface="Montserrat Bold"/>
              <a:ea typeface="Nunito Sans Light"/>
              <a:cs typeface="Nunito Sans Light"/>
              <a:sym typeface="Nunito Sans Light"/>
            </a:endParaRPr>
          </a:p>
          <a:p>
            <a:pPr>
              <a:lnSpc>
                <a:spcPct val="80000"/>
              </a:lnSpc>
            </a:pPr>
            <a:endParaRPr lang="pt-BR" sz="1100" noProof="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3" name="Google Shape;467;p54">
            <a:extLst>
              <a:ext uri="{FF2B5EF4-FFF2-40B4-BE49-F238E27FC236}">
                <a16:creationId xmlns:a16="http://schemas.microsoft.com/office/drawing/2014/main" id="{F90DDDB1-3044-8EEE-CB2C-E0C2EE820E34}"/>
              </a:ext>
            </a:extLst>
          </p:cNvPr>
          <p:cNvSpPr txBox="1"/>
          <p:nvPr/>
        </p:nvSpPr>
        <p:spPr>
          <a:xfrm>
            <a:off x="896216" y="2165368"/>
            <a:ext cx="4418735" cy="21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Dê o próximo salto de produtividade!</a:t>
            </a: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r>
              <a:rPr lang="pt-BR" sz="3200" b="1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SPEDs serão seu novo diferencial!</a:t>
            </a:r>
            <a:endParaRPr lang="pt-BR" sz="3200" b="1" noProof="0">
              <a:solidFill>
                <a:schemeClr val="bg1"/>
              </a:solidFill>
              <a:latin typeface="Montserrat Bold"/>
            </a:endParaRPr>
          </a:p>
        </p:txBody>
      </p:sp>
      <p:sp>
        <p:nvSpPr>
          <p:cNvPr id="6" name="Google Shape;470;p54">
            <a:extLst>
              <a:ext uri="{FF2B5EF4-FFF2-40B4-BE49-F238E27FC236}">
                <a16:creationId xmlns:a16="http://schemas.microsoft.com/office/drawing/2014/main" id="{77171BBF-92AB-E953-7CD6-ADB134BA8571}"/>
              </a:ext>
            </a:extLst>
          </p:cNvPr>
          <p:cNvSpPr txBox="1"/>
          <p:nvPr/>
        </p:nvSpPr>
        <p:spPr>
          <a:xfrm>
            <a:off x="1243019" y="4983089"/>
            <a:ext cx="290732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+55 32 3212-4324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9" name="Gráfico 8" descr="E-mail com preenchimento sólido">
            <a:extLst>
              <a:ext uri="{FF2B5EF4-FFF2-40B4-BE49-F238E27FC236}">
                <a16:creationId xmlns:a16="http://schemas.microsoft.com/office/drawing/2014/main" id="{E9BB4B8D-D4F8-B89C-FEE1-FC334886E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186" y="5376991"/>
            <a:ext cx="329404" cy="329404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7AA2911-E106-F15C-68AA-C737D1F1F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9" y="4946181"/>
            <a:ext cx="329404" cy="329404"/>
          </a:xfrm>
          <a:prstGeom prst="rect">
            <a:avLst/>
          </a:prstGeom>
        </p:spPr>
      </p:pic>
      <p:sp>
        <p:nvSpPr>
          <p:cNvPr id="4" name="Google Shape;470;p54">
            <a:extLst>
              <a:ext uri="{FF2B5EF4-FFF2-40B4-BE49-F238E27FC236}">
                <a16:creationId xmlns:a16="http://schemas.microsoft.com/office/drawing/2014/main" id="{288A07BA-E71C-02FB-8568-66E1A6200DAC}"/>
              </a:ext>
            </a:extLst>
          </p:cNvPr>
          <p:cNvSpPr txBox="1"/>
          <p:nvPr/>
        </p:nvSpPr>
        <p:spPr>
          <a:xfrm>
            <a:off x="1294662" y="5389331"/>
            <a:ext cx="340535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contato@e-auditoria.com.br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5" name="Imagem 4" descr="Forma, Retângulo&#10;&#10;O conteúdo gerado por IA pode estar incorreto.">
            <a:extLst>
              <a:ext uri="{FF2B5EF4-FFF2-40B4-BE49-F238E27FC236}">
                <a16:creationId xmlns:a16="http://schemas.microsoft.com/office/drawing/2014/main" id="{0769F114-C494-FD78-0785-5A573AC30D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pic>
        <p:nvPicPr>
          <p:cNvPr id="7" name="Imagem 6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6BA9C0DE-FA9C-2774-BB9A-74ED3D6FE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  <p:sp>
        <p:nvSpPr>
          <p:cNvPr id="8" name="Retângulo: Cantos Arredondados 7">
            <a:hlinkClick r:id="rId9" action="ppaction://hlinksldjump"/>
            <a:extLst>
              <a:ext uri="{FF2B5EF4-FFF2-40B4-BE49-F238E27FC236}">
                <a16:creationId xmlns:a16="http://schemas.microsoft.com/office/drawing/2014/main" id="{629E35BD-0F0E-AFA7-3CBF-3BBC18E6B69F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21702-CAF3-3C06-2F53-40988433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3E84CB5-3451-7862-64B0-079EA6CD01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5E502C4-967E-2EB8-0951-25BFFD5B50E8}"/>
              </a:ext>
            </a:extLst>
          </p:cNvPr>
          <p:cNvSpPr/>
          <p:nvPr/>
        </p:nvSpPr>
        <p:spPr>
          <a:xfrm>
            <a:off x="1146162" y="49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Conteúdo da Proposta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2000">
                <a:solidFill>
                  <a:srgbClr val="00FFEA"/>
                </a:solidFill>
                <a:latin typeface="Montserrat"/>
              </a:rPr>
              <a:t>(Clique na parte desejada)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E17ACB8F-4486-F14E-BDEE-9024AD29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tângulo: Cantos Arredondados 56">
            <a:hlinkClick r:id="rId4" action="ppaction://hlinksldjump"/>
            <a:extLst>
              <a:ext uri="{FF2B5EF4-FFF2-40B4-BE49-F238E27FC236}">
                <a16:creationId xmlns:a16="http://schemas.microsoft.com/office/drawing/2014/main" id="{E88336DC-5D32-4ADC-2F21-A1F5D91832C8}"/>
              </a:ext>
            </a:extLst>
          </p:cNvPr>
          <p:cNvSpPr/>
          <p:nvPr/>
        </p:nvSpPr>
        <p:spPr>
          <a:xfrm>
            <a:off x="584814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Corretor Automático de SPEDs</a:t>
            </a:r>
          </a:p>
        </p:txBody>
      </p:sp>
      <p:sp>
        <p:nvSpPr>
          <p:cNvPr id="58" name="Retângulo: Cantos Arredondados 57">
            <a:hlinkClick r:id="rId4" action="ppaction://hlinksldjump"/>
            <a:extLst>
              <a:ext uri="{FF2B5EF4-FFF2-40B4-BE49-F238E27FC236}">
                <a16:creationId xmlns:a16="http://schemas.microsoft.com/office/drawing/2014/main" id="{C432C422-AFE7-E548-96BE-C08D76089069}"/>
              </a:ext>
            </a:extLst>
          </p:cNvPr>
          <p:cNvSpPr/>
          <p:nvPr/>
        </p:nvSpPr>
        <p:spPr>
          <a:xfrm>
            <a:off x="2843382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3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47CB054B-3345-016B-85B5-3ED86D555ECC}"/>
              </a:ext>
            </a:extLst>
          </p:cNvPr>
          <p:cNvSpPr/>
          <p:nvPr/>
        </p:nvSpPr>
        <p:spPr>
          <a:xfrm>
            <a:off x="584814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2B2E6F"/>
                </a:solidFill>
              </a:rPr>
              <a:t>CORRETOR DE SPEDS</a:t>
            </a:r>
          </a:p>
        </p:txBody>
      </p:sp>
      <p:sp>
        <p:nvSpPr>
          <p:cNvPr id="11" name="Retângulo: Cantos Arredondados 10">
            <a:hlinkClick r:id="rId5" action="ppaction://hlinksldjump"/>
            <a:extLst>
              <a:ext uri="{FF2B5EF4-FFF2-40B4-BE49-F238E27FC236}">
                <a16:creationId xmlns:a16="http://schemas.microsoft.com/office/drawing/2014/main" id="{04EADF19-6F48-4D96-4651-C2D940FFCCA4}"/>
              </a:ext>
            </a:extLst>
          </p:cNvPr>
          <p:cNvSpPr/>
          <p:nvPr/>
        </p:nvSpPr>
        <p:spPr>
          <a:xfrm>
            <a:off x="584814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Corretor de SPEDs via Excel em Lote</a:t>
            </a:r>
          </a:p>
        </p:txBody>
      </p:sp>
      <p:sp>
        <p:nvSpPr>
          <p:cNvPr id="13" name="Retângulo: Cantos Arredondados 12">
            <a:hlinkClick r:id="rId5" action="ppaction://hlinksldjump"/>
            <a:extLst>
              <a:ext uri="{FF2B5EF4-FFF2-40B4-BE49-F238E27FC236}">
                <a16:creationId xmlns:a16="http://schemas.microsoft.com/office/drawing/2014/main" id="{9C701692-9289-D94C-BB85-A40B7675595B}"/>
              </a:ext>
            </a:extLst>
          </p:cNvPr>
          <p:cNvSpPr/>
          <p:nvPr/>
        </p:nvSpPr>
        <p:spPr>
          <a:xfrm>
            <a:off x="2843382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4</a:t>
            </a:r>
          </a:p>
        </p:txBody>
      </p:sp>
      <p:sp>
        <p:nvSpPr>
          <p:cNvPr id="19" name="Retângulo: Cantos Arredondados 18">
            <a:hlinkClick r:id="rId6" action="ppaction://hlinksldjump"/>
            <a:extLst>
              <a:ext uri="{FF2B5EF4-FFF2-40B4-BE49-F238E27FC236}">
                <a16:creationId xmlns:a16="http://schemas.microsoft.com/office/drawing/2014/main" id="{0619F34E-6C82-8F59-9731-83691B76A057}"/>
              </a:ext>
            </a:extLst>
          </p:cNvPr>
          <p:cNvSpPr/>
          <p:nvPr/>
        </p:nvSpPr>
        <p:spPr>
          <a:xfrm>
            <a:off x="584814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Fluxo Completo de Correção do SPED</a:t>
            </a:r>
          </a:p>
        </p:txBody>
      </p:sp>
      <p:sp>
        <p:nvSpPr>
          <p:cNvPr id="20" name="Retângulo: Cantos Arredondados 19">
            <a:hlinkClick r:id="rId6" action="ppaction://hlinksldjump"/>
            <a:extLst>
              <a:ext uri="{FF2B5EF4-FFF2-40B4-BE49-F238E27FC236}">
                <a16:creationId xmlns:a16="http://schemas.microsoft.com/office/drawing/2014/main" id="{D462A5A4-CFD6-1875-5EBB-8C75160633A3}"/>
              </a:ext>
            </a:extLst>
          </p:cNvPr>
          <p:cNvSpPr/>
          <p:nvPr/>
        </p:nvSpPr>
        <p:spPr>
          <a:xfrm>
            <a:off x="2843382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5</a:t>
            </a:r>
          </a:p>
        </p:txBody>
      </p:sp>
      <p:sp>
        <p:nvSpPr>
          <p:cNvPr id="22" name="Retângulo: Cantos Arredondados 21">
            <a:hlinkClick r:id="rId7" action="ppaction://hlinksldjump"/>
            <a:extLst>
              <a:ext uri="{FF2B5EF4-FFF2-40B4-BE49-F238E27FC236}">
                <a16:creationId xmlns:a16="http://schemas.microsoft.com/office/drawing/2014/main" id="{EBB12A18-BEA2-82A7-0C5A-F8D6124AB884}"/>
              </a:ext>
            </a:extLst>
          </p:cNvPr>
          <p:cNvSpPr/>
          <p:nvPr/>
        </p:nvSpPr>
        <p:spPr>
          <a:xfrm>
            <a:off x="584814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Ganhos para Escritório de Contabilidade</a:t>
            </a:r>
          </a:p>
        </p:txBody>
      </p:sp>
      <p:sp>
        <p:nvSpPr>
          <p:cNvPr id="23" name="Retângulo: Cantos Arredondados 22">
            <a:hlinkClick r:id="rId7" action="ppaction://hlinksldjump"/>
            <a:extLst>
              <a:ext uri="{FF2B5EF4-FFF2-40B4-BE49-F238E27FC236}">
                <a16:creationId xmlns:a16="http://schemas.microsoft.com/office/drawing/2014/main" id="{73FA6FF4-81AA-E70E-AA41-AF648AAEE6F3}"/>
              </a:ext>
            </a:extLst>
          </p:cNvPr>
          <p:cNvSpPr/>
          <p:nvPr/>
        </p:nvSpPr>
        <p:spPr>
          <a:xfrm>
            <a:off x="2843382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6</a:t>
            </a:r>
          </a:p>
        </p:txBody>
      </p:sp>
      <p:sp>
        <p:nvSpPr>
          <p:cNvPr id="25" name="Retângulo: Cantos Arredondados 24">
            <a:hlinkClick r:id="rId8" action="ppaction://hlinksldjump"/>
            <a:extLst>
              <a:ext uri="{FF2B5EF4-FFF2-40B4-BE49-F238E27FC236}">
                <a16:creationId xmlns:a16="http://schemas.microsoft.com/office/drawing/2014/main" id="{D5D7E214-D516-AAC5-64CF-66CDEAD8E9D2}"/>
              </a:ext>
            </a:extLst>
          </p:cNvPr>
          <p:cNvSpPr/>
          <p:nvPr/>
        </p:nvSpPr>
        <p:spPr>
          <a:xfrm>
            <a:off x="584814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Redução Tributária via ICMS Não aproveitado</a:t>
            </a:r>
          </a:p>
        </p:txBody>
      </p:sp>
      <p:sp>
        <p:nvSpPr>
          <p:cNvPr id="26" name="Retângulo: Cantos Arredondados 25">
            <a:hlinkClick r:id="rId8" action="ppaction://hlinksldjump"/>
            <a:extLst>
              <a:ext uri="{FF2B5EF4-FFF2-40B4-BE49-F238E27FC236}">
                <a16:creationId xmlns:a16="http://schemas.microsoft.com/office/drawing/2014/main" id="{969F48A0-8F9C-070C-E670-E5E59CB1ECB5}"/>
              </a:ext>
            </a:extLst>
          </p:cNvPr>
          <p:cNvSpPr/>
          <p:nvPr/>
        </p:nvSpPr>
        <p:spPr>
          <a:xfrm>
            <a:off x="2843382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7</a:t>
            </a:r>
          </a:p>
        </p:txBody>
      </p:sp>
      <p:sp>
        <p:nvSpPr>
          <p:cNvPr id="51" name="Retângulo: Cantos Arredondados 50">
            <a:hlinkClick r:id="rId9" action="ppaction://hlinksldjump"/>
            <a:extLst>
              <a:ext uri="{FF2B5EF4-FFF2-40B4-BE49-F238E27FC236}">
                <a16:creationId xmlns:a16="http://schemas.microsoft.com/office/drawing/2014/main" id="{AB6D064B-81E1-6994-E72A-AE3CEE501F60}"/>
              </a:ext>
            </a:extLst>
          </p:cNvPr>
          <p:cNvSpPr/>
          <p:nvPr/>
        </p:nvSpPr>
        <p:spPr>
          <a:xfrm>
            <a:off x="8227113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Risco de Corrigir apenas com o PVA</a:t>
            </a:r>
          </a:p>
        </p:txBody>
      </p:sp>
      <p:sp>
        <p:nvSpPr>
          <p:cNvPr id="56" name="Retângulo: Cantos Arredondados 55">
            <a:hlinkClick r:id="rId9" action="ppaction://hlinksldjump"/>
            <a:extLst>
              <a:ext uri="{FF2B5EF4-FFF2-40B4-BE49-F238E27FC236}">
                <a16:creationId xmlns:a16="http://schemas.microsoft.com/office/drawing/2014/main" id="{A45503C3-F547-2533-94CD-0D8C92599837}"/>
              </a:ext>
            </a:extLst>
          </p:cNvPr>
          <p:cNvSpPr/>
          <p:nvPr/>
        </p:nvSpPr>
        <p:spPr>
          <a:xfrm>
            <a:off x="10485681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9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6937ABA-EB4E-C607-7448-BF1B308851D2}"/>
              </a:ext>
            </a:extLst>
          </p:cNvPr>
          <p:cNvSpPr/>
          <p:nvPr/>
        </p:nvSpPr>
        <p:spPr>
          <a:xfrm>
            <a:off x="8227113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2B2E6F"/>
                </a:solidFill>
              </a:rPr>
              <a:t>ITENS COMPLEMENTARES</a:t>
            </a:r>
          </a:p>
        </p:txBody>
      </p:sp>
      <p:sp>
        <p:nvSpPr>
          <p:cNvPr id="46" name="Retângulo: Cantos Arredondados 45">
            <a:hlinkClick r:id="rId10" action="ppaction://hlinksldjump"/>
            <a:extLst>
              <a:ext uri="{FF2B5EF4-FFF2-40B4-BE49-F238E27FC236}">
                <a16:creationId xmlns:a16="http://schemas.microsoft.com/office/drawing/2014/main" id="{E3E8A65C-7AD0-63BC-E10B-F8EB29B7FAB6}"/>
              </a:ext>
            </a:extLst>
          </p:cNvPr>
          <p:cNvSpPr/>
          <p:nvPr/>
        </p:nvSpPr>
        <p:spPr>
          <a:xfrm>
            <a:off x="8227113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Funcionalidades Inclusas</a:t>
            </a:r>
          </a:p>
        </p:txBody>
      </p:sp>
      <p:sp>
        <p:nvSpPr>
          <p:cNvPr id="48" name="Retângulo: Cantos Arredondados 47">
            <a:hlinkClick r:id="rId10" action="ppaction://hlinksldjump"/>
            <a:extLst>
              <a:ext uri="{FF2B5EF4-FFF2-40B4-BE49-F238E27FC236}">
                <a16:creationId xmlns:a16="http://schemas.microsoft.com/office/drawing/2014/main" id="{F431C026-E84D-36F4-5CA0-9F1F0C450B64}"/>
              </a:ext>
            </a:extLst>
          </p:cNvPr>
          <p:cNvSpPr/>
          <p:nvPr/>
        </p:nvSpPr>
        <p:spPr>
          <a:xfrm>
            <a:off x="10485681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10</a:t>
            </a:r>
          </a:p>
        </p:txBody>
      </p:sp>
      <p:sp>
        <p:nvSpPr>
          <p:cNvPr id="43" name="Retângulo: Cantos Arredondados 42">
            <a:hlinkClick r:id="rId11" action="ppaction://hlinksldjump"/>
            <a:extLst>
              <a:ext uri="{FF2B5EF4-FFF2-40B4-BE49-F238E27FC236}">
                <a16:creationId xmlns:a16="http://schemas.microsoft.com/office/drawing/2014/main" id="{7A2BB06A-4EB5-0788-8AB1-2CED107D9AB3}"/>
              </a:ext>
            </a:extLst>
          </p:cNvPr>
          <p:cNvSpPr/>
          <p:nvPr/>
        </p:nvSpPr>
        <p:spPr>
          <a:xfrm>
            <a:off x="8227113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Quem é a </a:t>
            </a:r>
            <a:br>
              <a:rPr lang="pt-BR" sz="1600" b="1">
                <a:solidFill>
                  <a:schemeClr val="bg1"/>
                </a:solidFill>
              </a:rPr>
            </a:br>
            <a:r>
              <a:rPr lang="pt-BR" sz="1600" b="1">
                <a:solidFill>
                  <a:schemeClr val="bg1"/>
                </a:solidFill>
              </a:rPr>
              <a:t>E-Auditoria</a:t>
            </a:r>
          </a:p>
        </p:txBody>
      </p:sp>
      <p:sp>
        <p:nvSpPr>
          <p:cNvPr id="45" name="Retângulo: Cantos Arredondados 44">
            <a:hlinkClick r:id="rId11" action="ppaction://hlinksldjump"/>
            <a:extLst>
              <a:ext uri="{FF2B5EF4-FFF2-40B4-BE49-F238E27FC236}">
                <a16:creationId xmlns:a16="http://schemas.microsoft.com/office/drawing/2014/main" id="{9BCCF797-754A-CAD1-00B5-1510766D38E7}"/>
              </a:ext>
            </a:extLst>
          </p:cNvPr>
          <p:cNvSpPr/>
          <p:nvPr/>
        </p:nvSpPr>
        <p:spPr>
          <a:xfrm>
            <a:off x="10485681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11</a:t>
            </a:r>
          </a:p>
        </p:txBody>
      </p:sp>
      <p:sp>
        <p:nvSpPr>
          <p:cNvPr id="37" name="Retângulo: Cantos Arredondados 36">
            <a:hlinkClick r:id="rId12" action="ppaction://hlinksldjump"/>
            <a:extLst>
              <a:ext uri="{FF2B5EF4-FFF2-40B4-BE49-F238E27FC236}">
                <a16:creationId xmlns:a16="http://schemas.microsoft.com/office/drawing/2014/main" id="{D41ACB87-C0B4-7C34-5EFA-CDE1F0DA453A}"/>
              </a:ext>
            </a:extLst>
          </p:cNvPr>
          <p:cNvSpPr/>
          <p:nvPr/>
        </p:nvSpPr>
        <p:spPr>
          <a:xfrm>
            <a:off x="8227113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Opinião dos</a:t>
            </a:r>
          </a:p>
          <a:p>
            <a:pPr algn="ctr"/>
            <a:r>
              <a:rPr lang="pt-BR" sz="1600" b="1">
                <a:solidFill>
                  <a:schemeClr val="bg1"/>
                </a:solidFill>
              </a:rPr>
              <a:t>Clientes</a:t>
            </a:r>
          </a:p>
        </p:txBody>
      </p:sp>
      <p:sp>
        <p:nvSpPr>
          <p:cNvPr id="38" name="Retângulo: Cantos Arredondados 37">
            <a:hlinkClick r:id="rId12" action="ppaction://hlinksldjump"/>
            <a:extLst>
              <a:ext uri="{FF2B5EF4-FFF2-40B4-BE49-F238E27FC236}">
                <a16:creationId xmlns:a16="http://schemas.microsoft.com/office/drawing/2014/main" id="{6EEE44F9-A6BA-9C88-2DB9-C67A369CBB21}"/>
              </a:ext>
            </a:extLst>
          </p:cNvPr>
          <p:cNvSpPr/>
          <p:nvPr/>
        </p:nvSpPr>
        <p:spPr>
          <a:xfrm>
            <a:off x="10485681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12</a:t>
            </a:r>
          </a:p>
        </p:txBody>
      </p:sp>
      <p:sp>
        <p:nvSpPr>
          <p:cNvPr id="35" name="Retângulo: Cantos Arredondados 34">
            <a:hlinkClick r:id="rId13" action="ppaction://hlinksldjump"/>
            <a:extLst>
              <a:ext uri="{FF2B5EF4-FFF2-40B4-BE49-F238E27FC236}">
                <a16:creationId xmlns:a16="http://schemas.microsoft.com/office/drawing/2014/main" id="{A96CD54E-715E-18A7-F631-F2D10C4FD649}"/>
              </a:ext>
            </a:extLst>
          </p:cNvPr>
          <p:cNvSpPr/>
          <p:nvPr/>
        </p:nvSpPr>
        <p:spPr>
          <a:xfrm>
            <a:off x="8227113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Investimento &amp; Implantação</a:t>
            </a:r>
          </a:p>
        </p:txBody>
      </p:sp>
      <p:sp>
        <p:nvSpPr>
          <p:cNvPr id="36" name="Retângulo: Cantos Arredondados 35">
            <a:hlinkClick r:id="rId13" action="ppaction://hlinksldjump"/>
            <a:extLst>
              <a:ext uri="{FF2B5EF4-FFF2-40B4-BE49-F238E27FC236}">
                <a16:creationId xmlns:a16="http://schemas.microsoft.com/office/drawing/2014/main" id="{0F9F7879-81BC-0F3A-AA27-281C331374AE}"/>
              </a:ext>
            </a:extLst>
          </p:cNvPr>
          <p:cNvSpPr/>
          <p:nvPr/>
        </p:nvSpPr>
        <p:spPr>
          <a:xfrm>
            <a:off x="10485681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13</a:t>
            </a:r>
          </a:p>
        </p:txBody>
      </p:sp>
      <p:sp>
        <p:nvSpPr>
          <p:cNvPr id="75" name="Chave Direita 74">
            <a:extLst>
              <a:ext uri="{FF2B5EF4-FFF2-40B4-BE49-F238E27FC236}">
                <a16:creationId xmlns:a16="http://schemas.microsoft.com/office/drawing/2014/main" id="{B8F71945-5A1C-D1A0-C2A1-DE74B1464319}"/>
              </a:ext>
            </a:extLst>
          </p:cNvPr>
          <p:cNvSpPr/>
          <p:nvPr/>
        </p:nvSpPr>
        <p:spPr>
          <a:xfrm>
            <a:off x="3877056" y="1927696"/>
            <a:ext cx="466344" cy="4509790"/>
          </a:xfrm>
          <a:prstGeom prst="rightBrace">
            <a:avLst/>
          </a:prstGeom>
          <a:ln w="9525">
            <a:solidFill>
              <a:srgbClr val="00FF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: Cantos Arredondados 76">
            <a:hlinkClick r:id="rId14" action="ppaction://hlinksldjump"/>
            <a:extLst>
              <a:ext uri="{FF2B5EF4-FFF2-40B4-BE49-F238E27FC236}">
                <a16:creationId xmlns:a16="http://schemas.microsoft.com/office/drawing/2014/main" id="{CBC91818-4811-EBE3-88D8-3AB94D9ADB0D}"/>
              </a:ext>
            </a:extLst>
          </p:cNvPr>
          <p:cNvSpPr/>
          <p:nvPr/>
        </p:nvSpPr>
        <p:spPr>
          <a:xfrm>
            <a:off x="4888511" y="1800627"/>
            <a:ext cx="2106728" cy="1228679"/>
          </a:xfrm>
          <a:prstGeom prst="round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57F2AA"/>
                </a:solidFill>
              </a:rPr>
              <a:t>Análise Completa </a:t>
            </a:r>
            <a:br>
              <a:rPr lang="pt-BR" sz="1600" b="1" dirty="0">
                <a:solidFill>
                  <a:srgbClr val="57F2AA"/>
                </a:solidFill>
              </a:rPr>
            </a:br>
            <a:r>
              <a:rPr lang="pt-BR" sz="1600" b="1" dirty="0">
                <a:solidFill>
                  <a:srgbClr val="57F2AA"/>
                </a:solidFill>
              </a:rPr>
              <a:t>com SPED do</a:t>
            </a:r>
            <a:br>
              <a:rPr lang="pt-BR" sz="1600" b="1" dirty="0">
                <a:solidFill>
                  <a:srgbClr val="57F2AA"/>
                </a:solidFill>
              </a:rPr>
            </a:br>
            <a:endParaRPr lang="pt-BR" sz="1600" b="1" dirty="0">
              <a:solidFill>
                <a:srgbClr val="57F2AA"/>
              </a:solidFill>
            </a:endParaRPr>
          </a:p>
        </p:txBody>
      </p:sp>
      <p:sp>
        <p:nvSpPr>
          <p:cNvPr id="78" name="Retângulo: Cantos Arredondados 77">
            <a:hlinkClick r:id="rId14" action="ppaction://hlinksldjump"/>
            <a:extLst>
              <a:ext uri="{FF2B5EF4-FFF2-40B4-BE49-F238E27FC236}">
                <a16:creationId xmlns:a16="http://schemas.microsoft.com/office/drawing/2014/main" id="{24C5A3B5-8339-58FE-E4F4-4A479585C051}"/>
              </a:ext>
            </a:extLst>
          </p:cNvPr>
          <p:cNvSpPr/>
          <p:nvPr/>
        </p:nvSpPr>
        <p:spPr>
          <a:xfrm>
            <a:off x="5564484" y="2939911"/>
            <a:ext cx="754782" cy="297222"/>
          </a:xfrm>
          <a:prstGeom prst="round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Pág. 8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A2E8291B-6131-D042-6316-F8C3D1B597C0}"/>
              </a:ext>
            </a:extLst>
          </p:cNvPr>
          <p:cNvSpPr txBox="1"/>
          <p:nvPr/>
        </p:nvSpPr>
        <p:spPr>
          <a:xfrm>
            <a:off x="4888511" y="3664484"/>
            <a:ext cx="2628900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000000"/>
                </a:solidFill>
              </a:rPr>
              <a:t>                      </a:t>
            </a:r>
            <a:r>
              <a:rPr lang="pt-BR" sz="1200" dirty="0">
                <a:solidFill>
                  <a:schemeClr val="bg1"/>
                </a:solidFill>
              </a:rPr>
              <a:t>erros corrigidos de forma automática em 2 minutos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000000"/>
                </a:solidFill>
                <a:highlight>
                  <a:srgbClr val="57F2AA"/>
                </a:highlight>
              </a:rPr>
              <a:t>Relatórios e Arquivos Gerados</a:t>
            </a:r>
            <a:r>
              <a:rPr lang="pt-BR" sz="1200" dirty="0">
                <a:solidFill>
                  <a:schemeClr val="bg1"/>
                </a:solidFill>
              </a:rPr>
              <a:t>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SPED Corrigido (TXT)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Relatório de Logs de Erros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900" dirty="0">
                <a:solidFill>
                  <a:schemeClr val="bg1"/>
                </a:solidFill>
              </a:rPr>
              <a:t>(Em PDF, pronto para mandar para Cliente)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Laudo de Auditoria por IA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900" dirty="0">
                <a:solidFill>
                  <a:schemeClr val="bg1"/>
                </a:solidFill>
              </a:rPr>
              <a:t>(Em PDF, pronto para mandar para Cliente)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Relatório de Inconsistências </a:t>
            </a:r>
            <a:r>
              <a:rPr lang="pt-BR" sz="1050" dirty="0">
                <a:solidFill>
                  <a:schemeClr val="bg1"/>
                </a:solidFill>
              </a:rPr>
              <a:t>(Multa Estimada:                             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C0423E6-7CE9-74B5-771C-1FE1D642A4B8}"/>
              </a:ext>
            </a:extLst>
          </p:cNvPr>
          <p:cNvSpPr txBox="1"/>
          <p:nvPr/>
        </p:nvSpPr>
        <p:spPr>
          <a:xfrm>
            <a:off x="4890515" y="2474362"/>
            <a:ext cx="2104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b="1" dirty="0">
                <a:solidFill>
                  <a:srgbClr val="57F2AA"/>
                </a:solidFill>
              </a:rPr>
              <a:t>{{nome}}</a:t>
            </a:r>
            <a:endParaRPr lang="pt-BR" sz="1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45AD40-3F15-6860-CF21-64A52772167C}"/>
              </a:ext>
            </a:extLst>
          </p:cNvPr>
          <p:cNvSpPr txBox="1"/>
          <p:nvPr/>
        </p:nvSpPr>
        <p:spPr>
          <a:xfrm>
            <a:off x="5120720" y="3664484"/>
            <a:ext cx="754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pt-BR" sz="1200" b="1" dirty="0">
                <a:solidFill>
                  <a:srgbClr val="57F2AA"/>
                </a:solidFill>
              </a:rPr>
              <a:t>{{erros}}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9801BF0-0DAE-D4C1-E2A6-DBBF980704EF}"/>
              </a:ext>
            </a:extLst>
          </p:cNvPr>
          <p:cNvSpPr txBox="1"/>
          <p:nvPr/>
        </p:nvSpPr>
        <p:spPr>
          <a:xfrm>
            <a:off x="6068646" y="5953986"/>
            <a:ext cx="10254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pt-BR" sz="1050" b="1" dirty="0">
                <a:solidFill>
                  <a:srgbClr val="57F2AA"/>
                </a:solidFill>
              </a:rPr>
              <a:t>{{multa}} )</a:t>
            </a:r>
            <a:endParaRPr lang="pt-BR" sz="1200" b="1" dirty="0">
              <a:solidFill>
                <a:srgbClr val="57F2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72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6B380-66CB-5259-EFCD-AFC122ED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860237E-03A9-7E66-E548-5D27BE2A63D4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Montserrat"/>
              </a:rPr>
              <a:t>Corretor Automático </a:t>
            </a:r>
            <a:br>
              <a:rPr lang="pt-BR" sz="3200" b="1" dirty="0">
                <a:solidFill>
                  <a:srgbClr val="FFFFFF"/>
                </a:solidFill>
                <a:latin typeface="Montserrat"/>
              </a:rPr>
            </a:br>
            <a:r>
              <a:rPr lang="pt-BR" sz="3200" b="1" dirty="0">
                <a:solidFill>
                  <a:srgbClr val="00FFEA"/>
                </a:solidFill>
                <a:latin typeface="Montserrat"/>
              </a:rPr>
              <a:t>de SPEDs (Fiscal e Contribuições)</a:t>
            </a:r>
            <a:endParaRPr lang="pt-BR" sz="3600" i="1" noProof="0" dirty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13A0EB8B-F5F7-5B00-931C-CF5A45F1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2C8257-965C-0D7F-5961-AF9CCDEE0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31" y="3658094"/>
            <a:ext cx="5508427" cy="3119777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198FEF8-44C7-80BA-B1B2-4737886D3B72}"/>
              </a:ext>
            </a:extLst>
          </p:cNvPr>
          <p:cNvGrpSpPr/>
          <p:nvPr/>
        </p:nvGrpSpPr>
        <p:grpSpPr>
          <a:xfrm>
            <a:off x="6585008" y="2129915"/>
            <a:ext cx="3545587" cy="2453898"/>
            <a:chOff x="3571419" y="5116869"/>
            <a:chExt cx="2347366" cy="162461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C575455-889D-E389-C170-B2B3A997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3670"/>
            <a:stretch>
              <a:fillRect/>
            </a:stretch>
          </p:blipFill>
          <p:spPr>
            <a:xfrm>
              <a:off x="3571419" y="5116869"/>
              <a:ext cx="2347366" cy="162461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D0BAD29-A379-E176-679F-663E8DCDF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1195" y="5626300"/>
              <a:ext cx="1975143" cy="1115179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1243485-5E33-D120-75D5-3077DE76E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490" y="5608223"/>
            <a:ext cx="2651577" cy="942975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82AF3F1-D300-A0E1-3DF9-7FDBFB217096}"/>
              </a:ext>
            </a:extLst>
          </p:cNvPr>
          <p:cNvGrpSpPr/>
          <p:nvPr/>
        </p:nvGrpSpPr>
        <p:grpSpPr>
          <a:xfrm>
            <a:off x="369929" y="3093399"/>
            <a:ext cx="3723413" cy="458152"/>
            <a:chOff x="1246657" y="2174114"/>
            <a:chExt cx="3723413" cy="458152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581169F-323E-823A-3ED9-13DABA505597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quais erros e ocorrências identificamos para Corrigir Automaticamente. Clique em “Corrigir”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7BE56A1-E3BC-A978-0F28-56AFACB6D649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F5DB5E7-B108-72C7-0D65-BE000F77723F}"/>
              </a:ext>
            </a:extLst>
          </p:cNvPr>
          <p:cNvGrpSpPr/>
          <p:nvPr/>
        </p:nvGrpSpPr>
        <p:grpSpPr>
          <a:xfrm>
            <a:off x="341048" y="1598555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08214BA-4434-ADF8-3ABE-5635F100385A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Ao lado de todos os seus SPEDs, corrija individualmente ou em Lote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270293F6-F8A7-F6E3-4FF8-A73BB38C12D3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2FB5DFD-DB33-9BE1-6E44-00DE1DEA1C64}"/>
              </a:ext>
            </a:extLst>
          </p:cNvPr>
          <p:cNvGrpSpPr/>
          <p:nvPr/>
        </p:nvGrpSpPr>
        <p:grpSpPr>
          <a:xfrm>
            <a:off x="6215331" y="1598555"/>
            <a:ext cx="3915265" cy="458152"/>
            <a:chOff x="1246657" y="2174114"/>
            <a:chExt cx="3915265" cy="458152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2B110F3-4568-3BA3-3E58-95787DF9ADF1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o Log com todos os Erros que foram Corrigidos. Envie o PDF gerado, com sua Logo, para seu Cliente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DA5316D-9F02-8888-AFA1-5019BC4415E2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3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711AE9B-EC1A-50A3-33FF-A532C5F3603C}"/>
              </a:ext>
            </a:extLst>
          </p:cNvPr>
          <p:cNvGrpSpPr/>
          <p:nvPr/>
        </p:nvGrpSpPr>
        <p:grpSpPr>
          <a:xfrm>
            <a:off x="6215330" y="4843072"/>
            <a:ext cx="3915265" cy="458152"/>
            <a:chOff x="1246657" y="2174114"/>
            <a:chExt cx="3915265" cy="458152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62EBC8C9-30C3-E9AC-D8E0-0AC6DB6CE720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 SPED Corrigido e o Log de Erros. Também receba diretamente no seu e-mail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A6E22DB9-2130-7915-8A3F-58EDCF097680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63AF278-F34A-83EE-F642-1BF9228DE375}"/>
              </a:ext>
            </a:extLst>
          </p:cNvPr>
          <p:cNvGrpSpPr/>
          <p:nvPr/>
        </p:nvGrpSpPr>
        <p:grpSpPr>
          <a:xfrm>
            <a:off x="813954" y="2139342"/>
            <a:ext cx="3100668" cy="371317"/>
            <a:chOff x="3486235" y="3108953"/>
            <a:chExt cx="2517735" cy="301509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593DFD75-C5E1-E5F5-6BEB-78992B6AA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74684"/>
            <a:stretch>
              <a:fillRect/>
            </a:stretch>
          </p:blipFill>
          <p:spPr>
            <a:xfrm>
              <a:off x="3486235" y="3108953"/>
              <a:ext cx="1147378" cy="301306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0C3B39EA-BC8F-65BF-851D-0BFE03E5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9764" t="-68" b="1"/>
            <a:stretch>
              <a:fillRect/>
            </a:stretch>
          </p:blipFill>
          <p:spPr>
            <a:xfrm>
              <a:off x="4633613" y="3108953"/>
              <a:ext cx="1370357" cy="301509"/>
            </a:xfrm>
            <a:prstGeom prst="rect">
              <a:avLst/>
            </a:prstGeom>
          </p:spPr>
        </p:pic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51F0F5F6-28C6-17CB-120D-FF8903175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955" y="2559161"/>
            <a:ext cx="3100668" cy="375026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B657EB8F-9BE7-CBEC-2D6E-5AFF58C30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396" y="5391601"/>
            <a:ext cx="1972174" cy="1376221"/>
          </a:xfrm>
          <a:prstGeom prst="rect">
            <a:avLst/>
          </a:prstGeom>
        </p:spPr>
      </p:pic>
      <p:sp>
        <p:nvSpPr>
          <p:cNvPr id="47" name="Retângulo: Cantos Arredondados 46">
            <a:hlinkClick r:id="rId11" action="ppaction://hlinksldjump"/>
            <a:extLst>
              <a:ext uri="{FF2B5EF4-FFF2-40B4-BE49-F238E27FC236}">
                <a16:creationId xmlns:a16="http://schemas.microsoft.com/office/drawing/2014/main" id="{22B3854B-735A-87F2-24DD-4D1036D96913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4B30C35A-A393-14DA-F64E-E8CB94D1F2EB}"/>
              </a:ext>
            </a:extLst>
          </p:cNvPr>
          <p:cNvSpPr/>
          <p:nvPr/>
        </p:nvSpPr>
        <p:spPr>
          <a:xfrm>
            <a:off x="10296499" y="2324875"/>
            <a:ext cx="1636536" cy="2518197"/>
          </a:xfrm>
          <a:prstGeom prst="roundRect">
            <a:avLst>
              <a:gd name="adj" fmla="val 6051"/>
            </a:avLst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936D4F-CC51-D9AF-6F1C-53FF6FE19406}"/>
              </a:ext>
            </a:extLst>
          </p:cNvPr>
          <p:cNvSpPr txBox="1"/>
          <p:nvPr/>
        </p:nvSpPr>
        <p:spPr>
          <a:xfrm>
            <a:off x="10296499" y="3924480"/>
            <a:ext cx="163653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>
                <a:solidFill>
                  <a:srgbClr val="00FFEA"/>
                </a:solidFill>
              </a:rPr>
              <a:t>Veja o vídeo de Correção do SPED </a:t>
            </a:r>
            <a:br>
              <a:rPr lang="pt-BR" sz="1200">
                <a:solidFill>
                  <a:srgbClr val="00FFEA"/>
                </a:solidFill>
              </a:rPr>
            </a:br>
            <a:r>
              <a:rPr lang="pt-BR" sz="900">
                <a:solidFill>
                  <a:srgbClr val="00FFEA"/>
                </a:solidFill>
              </a:rPr>
              <a:t>(1 min 23 </a:t>
            </a:r>
            <a:r>
              <a:rPr lang="pt-BR" sz="900" err="1">
                <a:solidFill>
                  <a:srgbClr val="00FFEA"/>
                </a:solidFill>
              </a:rPr>
              <a:t>seg</a:t>
            </a:r>
            <a:r>
              <a:rPr lang="pt-BR" sz="900">
                <a:solidFill>
                  <a:srgbClr val="00FFEA"/>
                </a:solidFill>
              </a:rPr>
              <a:t>)</a:t>
            </a:r>
            <a:endParaRPr lang="pt-BR" sz="1200">
              <a:solidFill>
                <a:srgbClr val="00FFEA"/>
              </a:solidFill>
            </a:endParaRPr>
          </a:p>
        </p:txBody>
      </p:sp>
      <p:pic>
        <p:nvPicPr>
          <p:cNvPr id="55" name="Imagem 54">
            <a:hlinkClick r:id="rId12"/>
            <a:extLst>
              <a:ext uri="{FF2B5EF4-FFF2-40B4-BE49-F238E27FC236}">
                <a16:creationId xmlns:a16="http://schemas.microsoft.com/office/drawing/2014/main" id="{0C0073C6-0E13-985E-CC0E-32DA80984A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4608" y="2878127"/>
            <a:ext cx="1200318" cy="971686"/>
          </a:xfrm>
          <a:prstGeom prst="rect">
            <a:avLst/>
          </a:prstGeom>
        </p:spPr>
      </p:pic>
      <p:pic>
        <p:nvPicPr>
          <p:cNvPr id="61" name="Gráfico 60" descr="Apresentação com mídia estrutura de tópicos">
            <a:extLst>
              <a:ext uri="{FF2B5EF4-FFF2-40B4-BE49-F238E27FC236}">
                <a16:creationId xmlns:a16="http://schemas.microsoft.com/office/drawing/2014/main" id="{6602CFCC-9A65-3CAF-9241-7F53AB1E06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33688" y="2423772"/>
            <a:ext cx="362158" cy="362158"/>
          </a:xfrm>
          <a:prstGeom prst="rect">
            <a:avLst/>
          </a:prstGeom>
        </p:spPr>
      </p:pic>
      <p:sp>
        <p:nvSpPr>
          <p:cNvPr id="64" name="Retângulo: Cantos Arredondados 63">
            <a:hlinkClick r:id="rId12"/>
            <a:extLst>
              <a:ext uri="{FF2B5EF4-FFF2-40B4-BE49-F238E27FC236}">
                <a16:creationId xmlns:a16="http://schemas.microsoft.com/office/drawing/2014/main" id="{61939EF5-7E6B-2E8E-A7E4-E4CAB3EE2D95}"/>
              </a:ext>
            </a:extLst>
          </p:cNvPr>
          <p:cNvSpPr/>
          <p:nvPr/>
        </p:nvSpPr>
        <p:spPr>
          <a:xfrm>
            <a:off x="10707859" y="4541161"/>
            <a:ext cx="813816" cy="193213"/>
          </a:xfrm>
          <a:prstGeom prst="round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>
                <a:solidFill>
                  <a:srgbClr val="000000"/>
                </a:solidFill>
              </a:rPr>
              <a:t>ASSISTIR</a:t>
            </a:r>
          </a:p>
        </p:txBody>
      </p:sp>
    </p:spTree>
    <p:extLst>
      <p:ext uri="{BB962C8B-B14F-4D97-AF65-F5344CB8AC3E}">
        <p14:creationId xmlns:p14="http://schemas.microsoft.com/office/powerpoint/2010/main" val="35137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0A0430-D300-8DAA-DFFB-C9215A27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73C9743-BFD5-F755-806D-DAD3E1D80B7A}"/>
              </a:ext>
            </a:extLst>
          </p:cNvPr>
          <p:cNvGrpSpPr/>
          <p:nvPr/>
        </p:nvGrpSpPr>
        <p:grpSpPr>
          <a:xfrm>
            <a:off x="161938" y="1466577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FE44ABF-4EBC-D9AC-0A12-0B2CC9507AB9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Selecione quantos SPEDs quiser, de 1 ou de várias empresas, independente da competência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DFC0B87-E94B-819A-4737-9A8BB30425D8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E450B9BA-7456-12AA-2BA2-CE92E4A50F19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Correção através da Conversão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3200" b="1">
                <a:solidFill>
                  <a:srgbClr val="00FFEA"/>
                </a:solidFill>
                <a:latin typeface="Montserrat"/>
              </a:rPr>
              <a:t>de SPEDs para Excel (Em Lote)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D306FA6-025C-E9B2-E3CE-4A76E6CDA12C}"/>
              </a:ext>
            </a:extLst>
          </p:cNvPr>
          <p:cNvGrpSpPr/>
          <p:nvPr/>
        </p:nvGrpSpPr>
        <p:grpSpPr>
          <a:xfrm>
            <a:off x="190819" y="2015555"/>
            <a:ext cx="3853279" cy="2023568"/>
            <a:chOff x="369929" y="2222949"/>
            <a:chExt cx="3853279" cy="2023568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A3324E3-BC94-E008-AA78-DCCFDA6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0423"/>
            <a:stretch>
              <a:fillRect/>
            </a:stretch>
          </p:blipFill>
          <p:spPr>
            <a:xfrm>
              <a:off x="369929" y="2222949"/>
              <a:ext cx="3853279" cy="49713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4914FF2-8B4A-4083-C730-86E254D7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9889"/>
            <a:stretch>
              <a:fillRect/>
            </a:stretch>
          </p:blipFill>
          <p:spPr>
            <a:xfrm>
              <a:off x="369929" y="2720086"/>
              <a:ext cx="3853279" cy="1526431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62ED57F-98C6-2E16-AF0F-9EFF03635D65}"/>
              </a:ext>
            </a:extLst>
          </p:cNvPr>
          <p:cNvGrpSpPr/>
          <p:nvPr/>
        </p:nvGrpSpPr>
        <p:grpSpPr>
          <a:xfrm>
            <a:off x="161938" y="4489125"/>
            <a:ext cx="3723413" cy="458152"/>
            <a:chOff x="1246657" y="2174114"/>
            <a:chExt cx="3723413" cy="45815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09C3A40F-8B61-25B2-02A1-0DEFB87368C3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Clique em “Exportar para Excel” para gerar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1 Único Excel com todos os SPED selecionados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311E6DDB-E3E7-1ED9-865B-C86210C2B5EE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B98AFFBD-C57E-1E23-D393-C9557E00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19" y="5039770"/>
            <a:ext cx="3853279" cy="16610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5E689D13-FB24-03FC-4B41-62105572F9A1}"/>
              </a:ext>
            </a:extLst>
          </p:cNvPr>
          <p:cNvGrpSpPr/>
          <p:nvPr/>
        </p:nvGrpSpPr>
        <p:grpSpPr>
          <a:xfrm>
            <a:off x="4198178" y="1466577"/>
            <a:ext cx="4825060" cy="4707980"/>
            <a:chOff x="4528119" y="1466577"/>
            <a:chExt cx="4825060" cy="4707980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4E2F2539-167F-912E-0325-5EDB76EF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676" y="2002272"/>
              <a:ext cx="4443578" cy="939764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9875089B-A6A1-E585-6435-D1ED5CE5D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0124" t="-6232"/>
            <a:stretch>
              <a:fillRect/>
            </a:stretch>
          </p:blipFill>
          <p:spPr>
            <a:xfrm>
              <a:off x="4860675" y="3060231"/>
              <a:ext cx="4443577" cy="271855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0CCD15F1-51D3-A636-B8CB-BC814F79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0675" y="3483232"/>
              <a:ext cx="2241890" cy="2691325"/>
            </a:xfrm>
            <a:prstGeom prst="rect">
              <a:avLst/>
            </a:prstGeom>
          </p:spPr>
        </p:pic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305F9520-17CE-A27E-09AB-99574FE80A45}"/>
                </a:ext>
              </a:extLst>
            </p:cNvPr>
            <p:cNvGrpSpPr/>
            <p:nvPr/>
          </p:nvGrpSpPr>
          <p:grpSpPr>
            <a:xfrm>
              <a:off x="4528119" y="1466577"/>
              <a:ext cx="4776133" cy="458152"/>
              <a:chOff x="1246657" y="2174114"/>
              <a:chExt cx="4776133" cy="458152"/>
            </a:xfrm>
          </p:grpSpPr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806A3627-7141-E606-DFBD-3E4DF07F997C}"/>
                  </a:ext>
                </a:extLst>
              </p:cNvPr>
              <p:cNvSpPr/>
              <p:nvPr/>
            </p:nvSpPr>
            <p:spPr>
              <a:xfrm>
                <a:off x="1569724" y="2174114"/>
                <a:ext cx="4453066" cy="458152"/>
              </a:xfrm>
              <a:prstGeom prst="rect">
                <a:avLst/>
              </a:prstGeom>
              <a:solidFill>
                <a:srgbClr val="57F2AA"/>
              </a:solidFill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b="1">
                    <a:solidFill>
                      <a:schemeClr val="tx1"/>
                    </a:solidFill>
                  </a:rPr>
                  <a:t>Acesse seu Excel Único, filtre e faça diversas Alterações em Lote, corrigindo todos os SPEDs de uma única vez</a:t>
                </a:r>
              </a:p>
            </p:txBody>
          </p: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AE700791-0889-1788-A00A-D702F81F729C}"/>
                  </a:ext>
                </a:extLst>
              </p:cNvPr>
              <p:cNvSpPr/>
              <p:nvPr/>
            </p:nvSpPr>
            <p:spPr>
              <a:xfrm>
                <a:off x="1246657" y="2279404"/>
                <a:ext cx="247573" cy="247573"/>
              </a:xfrm>
              <a:prstGeom prst="ellipse">
                <a:avLst/>
              </a:prstGeom>
              <a:solidFill>
                <a:srgbClr val="57F2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>
                    <a:solidFill>
                      <a:srgbClr val="005C4B"/>
                    </a:solidFill>
                  </a:rPr>
                  <a:t>3</a:t>
                </a:r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4B38A036-35CC-E324-92FE-0420B54E5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4935"/>
            <a:stretch>
              <a:fillRect/>
            </a:stretch>
          </p:blipFill>
          <p:spPr>
            <a:xfrm>
              <a:off x="7268065" y="3483232"/>
              <a:ext cx="2085114" cy="2688292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DC7D5304-7D18-E5EE-49B0-3051205180FE}"/>
              </a:ext>
            </a:extLst>
          </p:cNvPr>
          <p:cNvGrpSpPr/>
          <p:nvPr/>
        </p:nvGrpSpPr>
        <p:grpSpPr>
          <a:xfrm>
            <a:off x="9194388" y="1466577"/>
            <a:ext cx="2853067" cy="458152"/>
            <a:chOff x="1246657" y="2174114"/>
            <a:chExt cx="2853067" cy="458152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045AA176-A908-7566-AE09-D4CFEA9E8FB8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Converta o Excel alterado em SPEDs Corrigidos (TXT) em um único clique</a:t>
              </a: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03E07A6F-D056-8E27-05A9-5405A5567955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BA45C4F4-3DCC-E2B4-FFD3-4922C46D1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506" y="2060070"/>
            <a:ext cx="2495898" cy="46679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1E3F6077-8A9A-5603-F433-0C02A5092C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7455" y="2605639"/>
            <a:ext cx="2530000" cy="1769389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0F785A1-1231-C5BD-A7AB-A627A12A8094}"/>
              </a:ext>
            </a:extLst>
          </p:cNvPr>
          <p:cNvGrpSpPr/>
          <p:nvPr/>
        </p:nvGrpSpPr>
        <p:grpSpPr>
          <a:xfrm>
            <a:off x="9194388" y="4762926"/>
            <a:ext cx="2853067" cy="458152"/>
            <a:chOff x="1246657" y="2174114"/>
            <a:chExt cx="2853067" cy="458152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B53B495-A8E8-64F3-592A-81152DB78863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seus SPEDs corrigidos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em um único clique</a:t>
              </a:r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572B9B9F-461E-9A11-190C-7C338321785F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5</a:t>
              </a:r>
            </a:p>
          </p:txBody>
        </p:sp>
      </p:grpSp>
      <p:pic>
        <p:nvPicPr>
          <p:cNvPr id="61" name="Imagem 60">
            <a:extLst>
              <a:ext uri="{FF2B5EF4-FFF2-40B4-BE49-F238E27FC236}">
                <a16:creationId xmlns:a16="http://schemas.microsoft.com/office/drawing/2014/main" id="{B7D05CF0-33DE-2A5C-06D9-A82F107CAB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0717" y="5391423"/>
            <a:ext cx="2180464" cy="458152"/>
          </a:xfrm>
          <a:prstGeom prst="rect">
            <a:avLst/>
          </a:prstGeom>
        </p:spPr>
      </p:pic>
      <p:sp>
        <p:nvSpPr>
          <p:cNvPr id="63" name="Retângulo: Cantos Arredondados 62">
            <a:hlinkClick r:id="rId12" action="ppaction://hlinksldjump"/>
            <a:extLst>
              <a:ext uri="{FF2B5EF4-FFF2-40B4-BE49-F238E27FC236}">
                <a16:creationId xmlns:a16="http://schemas.microsoft.com/office/drawing/2014/main" id="{E9940976-3AD3-3B01-DFE2-03D555030366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64" name="Picture 2" descr="e-Auditoria - e-Auditoria added a new photo.">
            <a:extLst>
              <a:ext uri="{FF2B5EF4-FFF2-40B4-BE49-F238E27FC236}">
                <a16:creationId xmlns:a16="http://schemas.microsoft.com/office/drawing/2014/main" id="{EC5639E5-8DD1-C1F0-A8EA-8740C3CA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5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9473D-E1E7-90A0-C6C9-04420680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9D9076F-A7EF-56CD-B8C0-D45612658345}"/>
              </a:ext>
            </a:extLst>
          </p:cNvPr>
          <p:cNvCxnSpPr>
            <a:cxnSpLocks/>
          </p:cNvCxnSpPr>
          <p:nvPr/>
        </p:nvCxnSpPr>
        <p:spPr>
          <a:xfrm>
            <a:off x="3086021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9C841E88-54DE-6E0C-5463-58769206317F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Como Funciona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FFFFFF"/>
                </a:solidFill>
                <a:latin typeface="Montserrat"/>
              </a:rPr>
              <a:t>do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Arquivo do Cliente </a:t>
            </a:r>
            <a:r>
              <a:rPr lang="pt-BR" sz="3600" b="1">
                <a:solidFill>
                  <a:schemeClr val="bg1"/>
                </a:solidFill>
                <a:latin typeface="Montserrat"/>
              </a:rPr>
              <a:t>ao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SPED Corrigido </a:t>
            </a:r>
            <a:br>
              <a:rPr lang="pt-BR" sz="3600" b="1">
                <a:solidFill>
                  <a:srgbClr val="00FFEA"/>
                </a:solidFill>
                <a:latin typeface="Montserrat"/>
              </a:rPr>
            </a:br>
            <a:r>
              <a:rPr lang="pt-BR" i="1">
                <a:solidFill>
                  <a:srgbClr val="00FFEA"/>
                </a:solidFill>
                <a:latin typeface="Montserrat"/>
              </a:rPr>
              <a:t>(Início)                                                         (Fim)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83643942-EA2E-3411-C96E-8419DFAC171B}"/>
              </a:ext>
            </a:extLst>
          </p:cNvPr>
          <p:cNvGrpSpPr/>
          <p:nvPr/>
        </p:nvGrpSpPr>
        <p:grpSpPr>
          <a:xfrm>
            <a:off x="188075" y="3108953"/>
            <a:ext cx="11912512" cy="3632526"/>
            <a:chOff x="188075" y="1773929"/>
            <a:chExt cx="11912512" cy="3632526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86C7E905-9424-A734-0568-7144B421542F}"/>
                </a:ext>
              </a:extLst>
            </p:cNvPr>
            <p:cNvGrpSpPr/>
            <p:nvPr/>
          </p:nvGrpSpPr>
          <p:grpSpPr>
            <a:xfrm>
              <a:off x="188075" y="1774398"/>
              <a:ext cx="2595596" cy="3593559"/>
              <a:chOff x="581267" y="1774398"/>
              <a:chExt cx="2595596" cy="3593559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262F97A-CDB4-2E61-DA16-459DD9668B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50" b="39075"/>
              <a:stretch>
                <a:fillRect/>
              </a:stretch>
            </p:blipFill>
            <p:spPr bwMode="auto">
              <a:xfrm>
                <a:off x="838780" y="1774398"/>
                <a:ext cx="2080571" cy="758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75AFE71-5BAB-6BAB-4B53-6449FE3CC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639"/>
              <a:stretch>
                <a:fillRect/>
              </a:stretch>
            </p:blipFill>
            <p:spPr bwMode="auto">
              <a:xfrm>
                <a:off x="581267" y="2731406"/>
                <a:ext cx="2595596" cy="1371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9F072BF-0340-4BF0-DD1B-8ED2ABF87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039" y="4301135"/>
                <a:ext cx="2520053" cy="1066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55C24FAD-1204-EC31-B434-21B0C295CE89}"/>
                </a:ext>
              </a:extLst>
            </p:cNvPr>
            <p:cNvGrpSpPr/>
            <p:nvPr/>
          </p:nvGrpSpPr>
          <p:grpSpPr>
            <a:xfrm>
              <a:off x="3388370" y="1773929"/>
              <a:ext cx="2713465" cy="3632526"/>
              <a:chOff x="4018264" y="1773929"/>
              <a:chExt cx="2713465" cy="3632526"/>
            </a:xfrm>
          </p:grpSpPr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26A37280-174D-6CA5-125E-6740A9112C90}"/>
                  </a:ext>
                </a:extLst>
              </p:cNvPr>
              <p:cNvGrpSpPr/>
              <p:nvPr/>
            </p:nvGrpSpPr>
            <p:grpSpPr>
              <a:xfrm>
                <a:off x="4116129" y="1773929"/>
                <a:ext cx="2517735" cy="301509"/>
                <a:chOff x="4074315" y="2277331"/>
                <a:chExt cx="3820932" cy="457572"/>
              </a:xfrm>
            </p:grpSpPr>
            <p:pic>
              <p:nvPicPr>
                <p:cNvPr id="43" name="Imagem 42">
                  <a:extLst>
                    <a:ext uri="{FF2B5EF4-FFF2-40B4-BE49-F238E27FC236}">
                      <a16:creationId xmlns:a16="http://schemas.microsoft.com/office/drawing/2014/main" id="{75B9501C-C69B-C11D-75AE-AC35750AA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r="74684"/>
                <a:stretch>
                  <a:fillRect/>
                </a:stretch>
              </p:blipFill>
              <p:spPr>
                <a:xfrm>
                  <a:off x="4074315" y="2277331"/>
                  <a:ext cx="1741269" cy="457264"/>
                </a:xfrm>
                <a:prstGeom prst="rect">
                  <a:avLst/>
                </a:prstGeom>
              </p:spPr>
            </p:pic>
            <p:pic>
              <p:nvPicPr>
                <p:cNvPr id="45" name="Imagem 44">
                  <a:extLst>
                    <a:ext uri="{FF2B5EF4-FFF2-40B4-BE49-F238E27FC236}">
                      <a16:creationId xmlns:a16="http://schemas.microsoft.com/office/drawing/2014/main" id="{1488C969-2C18-21E7-DB7C-1103077EA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69764" t="-68" b="1"/>
                <a:stretch>
                  <a:fillRect/>
                </a:stretch>
              </p:blipFill>
              <p:spPr>
                <a:xfrm>
                  <a:off x="5815584" y="2277331"/>
                  <a:ext cx="2079663" cy="457572"/>
                </a:xfrm>
                <a:prstGeom prst="rect">
                  <a:avLst/>
                </a:prstGeom>
              </p:spPr>
            </p:pic>
          </p:grpSp>
          <p:pic>
            <p:nvPicPr>
              <p:cNvPr id="48" name="Imagem 47">
                <a:extLst>
                  <a:ext uri="{FF2B5EF4-FFF2-40B4-BE49-F238E27FC236}">
                    <a16:creationId xmlns:a16="http://schemas.microsoft.com/office/drawing/2014/main" id="{1A842DA6-0533-779A-EB10-4E534FA98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8264" y="2160236"/>
                <a:ext cx="2713465" cy="1536810"/>
              </a:xfrm>
              <a:prstGeom prst="rect">
                <a:avLst/>
              </a:prstGeom>
            </p:spPr>
          </p:pic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02684AE0-4047-49D0-E104-659E6ACFB906}"/>
                  </a:ext>
                </a:extLst>
              </p:cNvPr>
              <p:cNvGrpSpPr/>
              <p:nvPr/>
            </p:nvGrpSpPr>
            <p:grpSpPr>
              <a:xfrm>
                <a:off x="4201313" y="3781845"/>
                <a:ext cx="2347366" cy="1624610"/>
                <a:chOff x="4427805" y="3761206"/>
                <a:chExt cx="1805675" cy="1249706"/>
              </a:xfrm>
            </p:grpSpPr>
            <p:pic>
              <p:nvPicPr>
                <p:cNvPr id="51" name="Imagem 50">
                  <a:extLst>
                    <a:ext uri="{FF2B5EF4-FFF2-40B4-BE49-F238E27FC236}">
                      <a16:creationId xmlns:a16="http://schemas.microsoft.com/office/drawing/2014/main" id="{AC97D5ED-9B7C-9E67-F553-6F1A8F97D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b="23670"/>
                <a:stretch>
                  <a:fillRect/>
                </a:stretch>
              </p:blipFill>
              <p:spPr>
                <a:xfrm>
                  <a:off x="4427805" y="3761206"/>
                  <a:ext cx="1805675" cy="1249706"/>
                </a:xfrm>
                <a:prstGeom prst="rect">
                  <a:avLst/>
                </a:prstGeom>
              </p:spPr>
            </p:pic>
            <p:pic>
              <p:nvPicPr>
                <p:cNvPr id="59" name="Imagem 58">
                  <a:extLst>
                    <a:ext uri="{FF2B5EF4-FFF2-40B4-BE49-F238E27FC236}">
                      <a16:creationId xmlns:a16="http://schemas.microsoft.com/office/drawing/2014/main" id="{07196EB5-D304-4AE8-D0C7-D8217CA16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04557" y="4153078"/>
                  <a:ext cx="1519348" cy="8578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733BCD3E-2734-1194-ED13-9FF7A1F0C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5111" y="2040356"/>
              <a:ext cx="1972174" cy="1376221"/>
            </a:xfrm>
            <a:prstGeom prst="rect">
              <a:avLst/>
            </a:prstGeom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9BDFB32C-CDC6-A2B9-0B75-F55250A67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06534" y="3592184"/>
              <a:ext cx="2289329" cy="1799952"/>
            </a:xfrm>
            <a:prstGeom prst="rect">
              <a:avLst/>
            </a:prstGeom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A7387A3-096E-A487-FD20-E5847588E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4" b="31470"/>
            <a:stretch>
              <a:fillRect/>
            </a:stretch>
          </p:blipFill>
          <p:spPr bwMode="auto">
            <a:xfrm>
              <a:off x="9600561" y="2149811"/>
              <a:ext cx="2500026" cy="1135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0D7EA2DD-3230-91B9-47BC-5A324A3A40E6}"/>
                </a:ext>
              </a:extLst>
            </p:cNvPr>
            <p:cNvGrpSpPr/>
            <p:nvPr/>
          </p:nvGrpSpPr>
          <p:grpSpPr>
            <a:xfrm>
              <a:off x="9739093" y="3781845"/>
              <a:ext cx="2222962" cy="1135949"/>
              <a:chOff x="9733599" y="3672531"/>
              <a:chExt cx="2222962" cy="1135949"/>
            </a:xfrm>
          </p:grpSpPr>
          <p:sp>
            <p:nvSpPr>
              <p:cNvPr id="66" name="Retângulo: Cantos Arredondados 65">
                <a:extLst>
                  <a:ext uri="{FF2B5EF4-FFF2-40B4-BE49-F238E27FC236}">
                    <a16:creationId xmlns:a16="http://schemas.microsoft.com/office/drawing/2014/main" id="{64A82967-8BB9-4EDE-2E09-4A05E9AF5520}"/>
                  </a:ext>
                </a:extLst>
              </p:cNvPr>
              <p:cNvSpPr/>
              <p:nvPr/>
            </p:nvSpPr>
            <p:spPr>
              <a:xfrm>
                <a:off x="9733599" y="3672531"/>
                <a:ext cx="2053016" cy="1135949"/>
              </a:xfrm>
              <a:prstGeom prst="roundRect">
                <a:avLst>
                  <a:gd name="adj" fmla="val 6141"/>
                </a:avLst>
              </a:pr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895AF866-B084-42BC-C38C-39F10A221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89707" t="86035" r="1833" b="4094"/>
              <a:stretch>
                <a:fillRect/>
              </a:stretch>
            </p:blipFill>
            <p:spPr>
              <a:xfrm>
                <a:off x="11331516" y="4620739"/>
                <a:ext cx="450526" cy="173018"/>
              </a:xfrm>
              <a:prstGeom prst="rect">
                <a:avLst/>
              </a:prstGeom>
            </p:spPr>
          </p:pic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0C8BB33A-03F2-97B9-9F0D-E8160BC21AC8}"/>
                  </a:ext>
                </a:extLst>
              </p:cNvPr>
              <p:cNvSpPr/>
              <p:nvPr/>
            </p:nvSpPr>
            <p:spPr>
              <a:xfrm>
                <a:off x="11552660" y="3674881"/>
                <a:ext cx="403901" cy="347472"/>
              </a:xfrm>
              <a:custGeom>
                <a:avLst/>
                <a:gdLst>
                  <a:gd name="connsiteX0" fmla="*/ 0 w 850392"/>
                  <a:gd name="connsiteY0" fmla="*/ 0 h 347472"/>
                  <a:gd name="connsiteX1" fmla="*/ 850392 w 850392"/>
                  <a:gd name="connsiteY1" fmla="*/ 0 h 347472"/>
                  <a:gd name="connsiteX2" fmla="*/ 201168 w 850392"/>
                  <a:gd name="connsiteY2" fmla="*/ 347472 h 347472"/>
                  <a:gd name="connsiteX3" fmla="*/ 0 w 850392"/>
                  <a:gd name="connsiteY3" fmla="*/ 0 h 3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0392" h="347472">
                    <a:moveTo>
                      <a:pt x="0" y="0"/>
                    </a:moveTo>
                    <a:lnTo>
                      <a:pt x="850392" y="0"/>
                    </a:lnTo>
                    <a:lnTo>
                      <a:pt x="201168" y="3474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E6A81204-1D7A-975F-DE9D-7565074BD9EF}"/>
                  </a:ext>
                </a:extLst>
              </p:cNvPr>
              <p:cNvSpPr txBox="1"/>
              <p:nvPr/>
            </p:nvSpPr>
            <p:spPr>
              <a:xfrm>
                <a:off x="9787089" y="3771454"/>
                <a:ext cx="1994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Identifiquei 4 SPEDs na E-Auditoria </a:t>
                </a:r>
                <a:b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que ainda não foram corrigidos.</a:t>
                </a:r>
              </a:p>
              <a:p>
                <a:endParaRPr lang="pt-BR" sz="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São dos clientes: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Coman Ltda: 3 SPEDs | 647 Erros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Silva &amp; Silva Ltda: 1 SPED | 186 Erros </a:t>
                </a:r>
              </a:p>
            </p:txBody>
          </p:sp>
        </p:grp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0B671A-4054-0398-2499-3FDE0E265147}"/>
              </a:ext>
            </a:extLst>
          </p:cNvPr>
          <p:cNvSpPr/>
          <p:nvPr/>
        </p:nvSpPr>
        <p:spPr>
          <a:xfrm>
            <a:off x="431820" y="2007831"/>
            <a:ext cx="2108106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Envie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todos os seus SPEDs diretamente do seu computador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3EDD1B9-0BDB-ED96-9450-355785DD28F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2539926" y="2350441"/>
            <a:ext cx="109423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5DE1995-3325-2BE5-5CE4-5EEC21B16143}"/>
              </a:ext>
            </a:extLst>
          </p:cNvPr>
          <p:cNvSpPr txBox="1"/>
          <p:nvPr/>
        </p:nvSpPr>
        <p:spPr>
          <a:xfrm>
            <a:off x="3634163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23/</a:t>
            </a:r>
            <a:r>
              <a:rPr lang="pt-BR" sz="900" err="1">
                <a:solidFill>
                  <a:schemeClr val="bg1"/>
                </a:solidFill>
              </a:rPr>
              <a:t>jun</a:t>
            </a:r>
            <a:endParaRPr lang="pt-BR" sz="900">
              <a:solidFill>
                <a:schemeClr val="bg1"/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0B5DC62-0F12-632B-3E66-68EEC2D57E30}"/>
              </a:ext>
            </a:extLst>
          </p:cNvPr>
          <p:cNvSpPr/>
          <p:nvPr/>
        </p:nvSpPr>
        <p:spPr>
          <a:xfrm>
            <a:off x="3634163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Corrija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seus SPEDs (Fiscal e Contribuições*)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5A55922-2D56-F568-0D36-C1186029620A}"/>
              </a:ext>
            </a:extLst>
          </p:cNvPr>
          <p:cNvSpPr/>
          <p:nvPr/>
        </p:nvSpPr>
        <p:spPr>
          <a:xfrm>
            <a:off x="6740259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Baixe o SPED Corrigido e mande o Log de Erros com sua Logo para encantar seu cliente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E6C93262-76F3-1F34-A59B-6078B656F6B5}"/>
              </a:ext>
            </a:extLst>
          </p:cNvPr>
          <p:cNvSpPr/>
          <p:nvPr/>
        </p:nvSpPr>
        <p:spPr>
          <a:xfrm>
            <a:off x="9739635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Veja os SPEDs com Correções possíveis e Receba “SPED com Correção” direto no WhatsApp*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CC0C8DB-A82C-2638-29B4-09E88ED5E9A1}"/>
              </a:ext>
            </a:extLst>
          </p:cNvPr>
          <p:cNvSpPr txBox="1"/>
          <p:nvPr/>
        </p:nvSpPr>
        <p:spPr>
          <a:xfrm>
            <a:off x="9704944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30/</a:t>
            </a:r>
            <a:r>
              <a:rPr lang="pt-BR" sz="900" err="1">
                <a:solidFill>
                  <a:schemeClr val="bg1"/>
                </a:solidFill>
              </a:rPr>
              <a:t>jul</a:t>
            </a:r>
            <a:endParaRPr lang="pt-BR" sz="900">
              <a:solidFill>
                <a:schemeClr val="bg1"/>
              </a:solidFill>
            </a:endParaRPr>
          </a:p>
        </p:txBody>
      </p: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436C1155-E129-BD01-6D85-592D10E6E942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5856041" y="2350441"/>
            <a:ext cx="8842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38865A86-8461-795F-06E5-6AD37D48424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8962137" y="2350441"/>
            <a:ext cx="77749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B950343-6F6B-C5C3-EEAD-20329CCE11D4}"/>
              </a:ext>
            </a:extLst>
          </p:cNvPr>
          <p:cNvCxnSpPr>
            <a:cxnSpLocks/>
          </p:cNvCxnSpPr>
          <p:nvPr/>
        </p:nvCxnSpPr>
        <p:spPr>
          <a:xfrm>
            <a:off x="6404184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79CA1F36-5ED4-006A-3F23-7D427DDE1C84}"/>
              </a:ext>
            </a:extLst>
          </p:cNvPr>
          <p:cNvCxnSpPr>
            <a:cxnSpLocks/>
          </p:cNvCxnSpPr>
          <p:nvPr/>
        </p:nvCxnSpPr>
        <p:spPr>
          <a:xfrm>
            <a:off x="9298212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Elipse 91">
            <a:extLst>
              <a:ext uri="{FF2B5EF4-FFF2-40B4-BE49-F238E27FC236}">
                <a16:creationId xmlns:a16="http://schemas.microsoft.com/office/drawing/2014/main" id="{B079F0AD-D091-4115-A247-DC5EEFDC4916}"/>
              </a:ext>
            </a:extLst>
          </p:cNvPr>
          <p:cNvSpPr/>
          <p:nvPr/>
        </p:nvSpPr>
        <p:spPr>
          <a:xfrm>
            <a:off x="1362087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1</a:t>
            </a:r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C10801FA-3740-641E-C064-DC2EF922A5C9}"/>
              </a:ext>
            </a:extLst>
          </p:cNvPr>
          <p:cNvSpPr/>
          <p:nvPr/>
        </p:nvSpPr>
        <p:spPr>
          <a:xfrm>
            <a:off x="4621316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2</a:t>
            </a:r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95AF74C1-B714-5AF9-063C-BBF6732962E4}"/>
              </a:ext>
            </a:extLst>
          </p:cNvPr>
          <p:cNvSpPr/>
          <p:nvPr/>
        </p:nvSpPr>
        <p:spPr>
          <a:xfrm>
            <a:off x="7727412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3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DA10CFDA-6C45-1A03-B46B-99D48B771A4B}"/>
              </a:ext>
            </a:extLst>
          </p:cNvPr>
          <p:cNvSpPr/>
          <p:nvPr/>
        </p:nvSpPr>
        <p:spPr>
          <a:xfrm>
            <a:off x="10726788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4</a:t>
            </a:r>
          </a:p>
        </p:txBody>
      </p:sp>
      <p:sp>
        <p:nvSpPr>
          <p:cNvPr id="98" name="Retângulo: Cantos Arredondados 97">
            <a:hlinkClick r:id="rId14" action="ppaction://hlinksldjump"/>
            <a:extLst>
              <a:ext uri="{FF2B5EF4-FFF2-40B4-BE49-F238E27FC236}">
                <a16:creationId xmlns:a16="http://schemas.microsoft.com/office/drawing/2014/main" id="{6DF2E14A-75AB-B380-AB02-F692D17ADE0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99" name="Picture 2" descr="e-Auditoria - e-Auditoria added a new photo.">
            <a:extLst>
              <a:ext uri="{FF2B5EF4-FFF2-40B4-BE49-F238E27FC236}">
                <a16:creationId xmlns:a16="http://schemas.microsoft.com/office/drawing/2014/main" id="{92DFD613-7374-4853-9ABA-01F71F01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4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EE86C-979D-11E9-1BA4-76B7C2888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B1D6950-99FE-9B3D-A67B-193A86024077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Erros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7E6F6DB-B565-3CFE-AC93-61D580F10E07}"/>
              </a:ext>
            </a:extLst>
          </p:cNvPr>
          <p:cNvSpPr/>
          <p:nvPr/>
        </p:nvSpPr>
        <p:spPr>
          <a:xfrm>
            <a:off x="369930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rgbClr val="2B2E6F"/>
                </a:solidFill>
              </a:rPr>
              <a:t>Remoção de Itens e Registros duplicados ou desnecessários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05ED7E9-89AD-935D-2E72-7F4541313D2C}"/>
              </a:ext>
            </a:extLst>
          </p:cNvPr>
          <p:cNvSpPr/>
          <p:nvPr/>
        </p:nvSpPr>
        <p:spPr>
          <a:xfrm>
            <a:off x="790554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nas </a:t>
            </a:r>
            <a:r>
              <a:rPr lang="pt-BR" sz="1100" err="1">
                <a:solidFill>
                  <a:schemeClr val="bg1"/>
                </a:solidFill>
              </a:rPr>
              <a:t>NFs</a:t>
            </a:r>
            <a:r>
              <a:rPr lang="pt-BR" sz="1100">
                <a:solidFill>
                  <a:schemeClr val="bg1"/>
                </a:solidFill>
              </a:rPr>
              <a:t> de emissão própria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94E6811-B856-5A7D-9FB3-4281B83F3A6A}"/>
              </a:ext>
            </a:extLst>
          </p:cNvPr>
          <p:cNvSpPr/>
          <p:nvPr/>
        </p:nvSpPr>
        <p:spPr>
          <a:xfrm>
            <a:off x="369930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0690B33-6CCD-A9EB-EC7C-A9721D7DC14C}"/>
              </a:ext>
            </a:extLst>
          </p:cNvPr>
          <p:cNvSpPr/>
          <p:nvPr/>
        </p:nvSpPr>
        <p:spPr>
          <a:xfrm>
            <a:off x="790554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registros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duplicados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623B71D-77C0-2B44-5F4E-09041E4CED6B}"/>
              </a:ext>
            </a:extLst>
          </p:cNvPr>
          <p:cNvSpPr/>
          <p:nvPr/>
        </p:nvSpPr>
        <p:spPr>
          <a:xfrm>
            <a:off x="369930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3CBE1C2-C3EE-5F91-B50B-235270431D16}"/>
              </a:ext>
            </a:extLst>
          </p:cNvPr>
          <p:cNvSpPr/>
          <p:nvPr/>
        </p:nvSpPr>
        <p:spPr>
          <a:xfrm>
            <a:off x="790554" y="2984604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não referenciados no período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8C69BFB-B296-70EA-08B2-4DF70299CEDE}"/>
              </a:ext>
            </a:extLst>
          </p:cNvPr>
          <p:cNvSpPr/>
          <p:nvPr/>
        </p:nvSpPr>
        <p:spPr>
          <a:xfrm>
            <a:off x="369930" y="3078309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623BDB6B-BD72-6EA3-C294-370E14C9304D}"/>
              </a:ext>
            </a:extLst>
          </p:cNvPr>
          <p:cNvSpPr/>
          <p:nvPr/>
        </p:nvSpPr>
        <p:spPr>
          <a:xfrm>
            <a:off x="790554" y="356826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participantes não referenciados no período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E1EE0D1-59BF-B18F-4203-89CBBAB88767}"/>
              </a:ext>
            </a:extLst>
          </p:cNvPr>
          <p:cNvSpPr/>
          <p:nvPr/>
        </p:nvSpPr>
        <p:spPr>
          <a:xfrm>
            <a:off x="369930" y="366196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6F979736-F924-E8E2-0E3B-2812EE24BAD0}"/>
              </a:ext>
            </a:extLst>
          </p:cNvPr>
          <p:cNvSpPr/>
          <p:nvPr/>
        </p:nvSpPr>
        <p:spPr>
          <a:xfrm>
            <a:off x="369929" y="450053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Cruzamento com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XML de Entrada</a:t>
            </a: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6CDB2C4D-4CCE-E4AD-8CD9-744EC7640272}"/>
              </a:ext>
            </a:extLst>
          </p:cNvPr>
          <p:cNvSpPr/>
          <p:nvPr/>
        </p:nvSpPr>
        <p:spPr>
          <a:xfrm>
            <a:off x="790553" y="506815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bonificação</a:t>
            </a: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41942FBF-7C78-332A-18FF-0551B471A79B}"/>
              </a:ext>
            </a:extLst>
          </p:cNvPr>
          <p:cNvSpPr/>
          <p:nvPr/>
        </p:nvSpPr>
        <p:spPr>
          <a:xfrm>
            <a:off x="369929" y="516186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ABC71DA6-AACA-BF25-9747-C360E2E75BE9}"/>
              </a:ext>
            </a:extLst>
          </p:cNvPr>
          <p:cNvSpPr/>
          <p:nvPr/>
        </p:nvSpPr>
        <p:spPr>
          <a:xfrm>
            <a:off x="790553" y="565181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devoluções</a:t>
            </a: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138DA58-7DCC-BBBE-864A-7741801C1C1B}"/>
              </a:ext>
            </a:extLst>
          </p:cNvPr>
          <p:cNvSpPr/>
          <p:nvPr/>
        </p:nvSpPr>
        <p:spPr>
          <a:xfrm>
            <a:off x="369929" y="574552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D26F4FDF-529C-D1E2-CA1B-A3152FCD1DC5}"/>
              </a:ext>
            </a:extLst>
          </p:cNvPr>
          <p:cNvSpPr/>
          <p:nvPr/>
        </p:nvSpPr>
        <p:spPr>
          <a:xfrm>
            <a:off x="790553" y="623547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de outras operações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D1764851-8079-9B38-03DE-C7E699083CB0}"/>
              </a:ext>
            </a:extLst>
          </p:cNvPr>
          <p:cNvSpPr/>
          <p:nvPr/>
        </p:nvSpPr>
        <p:spPr>
          <a:xfrm>
            <a:off x="369929" y="632917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0998015D-23CE-4EDD-35BA-AFF841753061}"/>
              </a:ext>
            </a:extLst>
          </p:cNvPr>
          <p:cNvSpPr/>
          <p:nvPr/>
        </p:nvSpPr>
        <p:spPr>
          <a:xfrm>
            <a:off x="3384727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na escrituração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de CFOP e CST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55227DD9-4B7C-B004-AA6E-0418AB2F1D33}"/>
              </a:ext>
            </a:extLst>
          </p:cNvPr>
          <p:cNvSpPr/>
          <p:nvPr/>
        </p:nvSpPr>
        <p:spPr>
          <a:xfrm>
            <a:off x="3805351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CST final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10, 30 ou 70</a:t>
            </a: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805804CC-1FF9-41CB-4691-F95319434EF0}"/>
              </a:ext>
            </a:extLst>
          </p:cNvPr>
          <p:cNvSpPr/>
          <p:nvPr/>
        </p:nvSpPr>
        <p:spPr>
          <a:xfrm>
            <a:off x="3384727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AF40B97E-B601-F409-D37E-787F19353EC8}"/>
              </a:ext>
            </a:extLst>
          </p:cNvPr>
          <p:cNvSpPr/>
          <p:nvPr/>
        </p:nvSpPr>
        <p:spPr>
          <a:xfrm>
            <a:off x="3805351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</a:t>
            </a:r>
            <a:r>
              <a:rPr lang="pt-BR" sz="1100" err="1">
                <a:solidFill>
                  <a:schemeClr val="bg1"/>
                </a:solidFill>
              </a:rPr>
              <a:t>CSTs</a:t>
            </a:r>
            <a:r>
              <a:rPr lang="pt-BR" sz="1100">
                <a:solidFill>
                  <a:schemeClr val="bg1"/>
                </a:solidFill>
              </a:rPr>
              <a:t> de importação direta 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7DE19538-F7D6-9196-6121-F1CF775E3AD2}"/>
              </a:ext>
            </a:extLst>
          </p:cNvPr>
          <p:cNvSpPr/>
          <p:nvPr/>
        </p:nvSpPr>
        <p:spPr>
          <a:xfrm>
            <a:off x="3384727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74D47CE1-437D-99DF-FDE8-5478EE27EBED}"/>
              </a:ext>
            </a:extLst>
          </p:cNvPr>
          <p:cNvSpPr/>
          <p:nvPr/>
        </p:nvSpPr>
        <p:spPr>
          <a:xfrm>
            <a:off x="3384726" y="3346019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rgbClr val="2B2E6F"/>
                </a:solidFill>
              </a:rPr>
              <a:t>Zerar campos de impostos sem direito a crédito, mantendo o enfoque do declarante;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3B08C019-27C0-6497-4655-7F84EA6EFD71}"/>
              </a:ext>
            </a:extLst>
          </p:cNvPr>
          <p:cNvSpPr/>
          <p:nvPr/>
        </p:nvSpPr>
        <p:spPr>
          <a:xfrm>
            <a:off x="3805350" y="391364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IPI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D0F89460-000D-4A2B-E30A-94DF7BF177A2}"/>
              </a:ext>
            </a:extLst>
          </p:cNvPr>
          <p:cNvSpPr/>
          <p:nvPr/>
        </p:nvSpPr>
        <p:spPr>
          <a:xfrm>
            <a:off x="3384726" y="400735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4DC472A1-6195-B87A-7745-31C7E7104AE6}"/>
              </a:ext>
            </a:extLst>
          </p:cNvPr>
          <p:cNvSpPr/>
          <p:nvPr/>
        </p:nvSpPr>
        <p:spPr>
          <a:xfrm>
            <a:off x="3805350" y="449730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ICMS ST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DD45ADB0-4777-4BFF-E66B-478851F688BE}"/>
              </a:ext>
            </a:extLst>
          </p:cNvPr>
          <p:cNvSpPr/>
          <p:nvPr/>
        </p:nvSpPr>
        <p:spPr>
          <a:xfrm>
            <a:off x="3384726" y="459100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16DD7152-38E1-A581-FE73-F35DF8496CEC}"/>
              </a:ext>
            </a:extLst>
          </p:cNvPr>
          <p:cNvSpPr/>
          <p:nvPr/>
        </p:nvSpPr>
        <p:spPr>
          <a:xfrm>
            <a:off x="3805350" y="5080961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valores de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CFOP 5929 e 6929</a:t>
            </a:r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D8463EA9-EC58-1207-5C63-EF3CEC998636}"/>
              </a:ext>
            </a:extLst>
          </p:cNvPr>
          <p:cNvSpPr/>
          <p:nvPr/>
        </p:nvSpPr>
        <p:spPr>
          <a:xfrm>
            <a:off x="3384726" y="5174666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BC3337B8-E921-A566-0CA3-585E6A8B3E77}"/>
              </a:ext>
            </a:extLst>
          </p:cNvPr>
          <p:cNvSpPr/>
          <p:nvPr/>
        </p:nvSpPr>
        <p:spPr>
          <a:xfrm>
            <a:off x="6399524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de bases de cálculo, valor de operação e itens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6BD1C685-FDFA-5D96-87F3-AAC2BAA750F3}"/>
              </a:ext>
            </a:extLst>
          </p:cNvPr>
          <p:cNvSpPr/>
          <p:nvPr/>
        </p:nvSpPr>
        <p:spPr>
          <a:xfrm>
            <a:off x="6820148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VL_MERC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C170)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0337A013-BBF8-D764-E8F2-860BB94A00D0}"/>
              </a:ext>
            </a:extLst>
          </p:cNvPr>
          <p:cNvSpPr/>
          <p:nvPr/>
        </p:nvSpPr>
        <p:spPr>
          <a:xfrm>
            <a:off x="6399524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B0FD304B-0000-D081-2257-B8E8EF3948FB}"/>
              </a:ext>
            </a:extLst>
          </p:cNvPr>
          <p:cNvSpPr/>
          <p:nvPr/>
        </p:nvSpPr>
        <p:spPr>
          <a:xfrm>
            <a:off x="6820148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VL_ITEM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(inclusão IPI e ICMS ST)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15A659D9-ECB6-7E0E-A66B-7065C80045A0}"/>
              </a:ext>
            </a:extLst>
          </p:cNvPr>
          <p:cNvSpPr/>
          <p:nvPr/>
        </p:nvSpPr>
        <p:spPr>
          <a:xfrm>
            <a:off x="6399524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761980F6-7B59-F6E3-10EF-51FC5526F1C6}"/>
              </a:ext>
            </a:extLst>
          </p:cNvPr>
          <p:cNvSpPr/>
          <p:nvPr/>
        </p:nvSpPr>
        <p:spPr>
          <a:xfrm>
            <a:off x="6820148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VL_DOC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C190)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E17C84BB-0233-4E96-7C69-CD77624D090D}"/>
              </a:ext>
            </a:extLst>
          </p:cNvPr>
          <p:cNvSpPr/>
          <p:nvPr/>
        </p:nvSpPr>
        <p:spPr>
          <a:xfrm>
            <a:off x="6399524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C6383051-A9F7-3F0A-95A8-6859489DF800}"/>
              </a:ext>
            </a:extLst>
          </p:cNvPr>
          <p:cNvSpPr/>
          <p:nvPr/>
        </p:nvSpPr>
        <p:spPr>
          <a:xfrm>
            <a:off x="6820148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Base de Cálculo maior que Valor Operação 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E2DB7954-7A67-B159-682B-38556C7F33AA}"/>
              </a:ext>
            </a:extLst>
          </p:cNvPr>
          <p:cNvSpPr/>
          <p:nvPr/>
        </p:nvSpPr>
        <p:spPr>
          <a:xfrm>
            <a:off x="6399524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56E112C-2239-5889-24E0-780633E52BC8}"/>
              </a:ext>
            </a:extLst>
          </p:cNvPr>
          <p:cNvSpPr/>
          <p:nvPr/>
        </p:nvSpPr>
        <p:spPr>
          <a:xfrm>
            <a:off x="6820148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Redução da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Base de Cálculo 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5C2842FE-9E23-A14D-D79B-D18B79CE6239}"/>
              </a:ext>
            </a:extLst>
          </p:cNvPr>
          <p:cNvSpPr/>
          <p:nvPr/>
        </p:nvSpPr>
        <p:spPr>
          <a:xfrm>
            <a:off x="6399524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E6CC86B4-59B2-945B-C466-B47706DEFE65}"/>
              </a:ext>
            </a:extLst>
          </p:cNvPr>
          <p:cNvSpPr/>
          <p:nvPr/>
        </p:nvSpPr>
        <p:spPr>
          <a:xfrm>
            <a:off x="6820148" y="471743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Ajustar o valor do inventário (H005)</a:t>
            </a:r>
          </a:p>
        </p:txBody>
      </p:sp>
      <p:sp>
        <p:nvSpPr>
          <p:cNvPr id="121" name="Retângulo: Cantos Arredondados 120">
            <a:extLst>
              <a:ext uri="{FF2B5EF4-FFF2-40B4-BE49-F238E27FC236}">
                <a16:creationId xmlns:a16="http://schemas.microsoft.com/office/drawing/2014/main" id="{507C7743-26F3-9770-642C-039E44583393}"/>
              </a:ext>
            </a:extLst>
          </p:cNvPr>
          <p:cNvSpPr/>
          <p:nvPr/>
        </p:nvSpPr>
        <p:spPr>
          <a:xfrm>
            <a:off x="6399524" y="481114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BE46D5DC-C806-50C2-3F27-6E22FC4BFBEA}"/>
              </a:ext>
            </a:extLst>
          </p:cNvPr>
          <p:cNvSpPr/>
          <p:nvPr/>
        </p:nvSpPr>
        <p:spPr>
          <a:xfrm>
            <a:off x="9414321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Verificação de créditos gerados por empresas Simples Nacional</a:t>
            </a:r>
          </a:p>
        </p:txBody>
      </p:sp>
      <p:sp>
        <p:nvSpPr>
          <p:cNvPr id="124" name="Retângulo: Cantos Arredondados 123">
            <a:extLst>
              <a:ext uri="{FF2B5EF4-FFF2-40B4-BE49-F238E27FC236}">
                <a16:creationId xmlns:a16="http://schemas.microsoft.com/office/drawing/2014/main" id="{1B93124F-284A-3F9B-A3EA-7C57BF093079}"/>
              </a:ext>
            </a:extLst>
          </p:cNvPr>
          <p:cNvSpPr/>
          <p:nvPr/>
        </p:nvSpPr>
        <p:spPr>
          <a:xfrm>
            <a:off x="9834945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BC_ICMS, ALIQ, ICMS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9435F9DF-AD44-B6E4-0DEB-8E2376CBBA5B}"/>
              </a:ext>
            </a:extLst>
          </p:cNvPr>
          <p:cNvSpPr/>
          <p:nvPr/>
        </p:nvSpPr>
        <p:spPr>
          <a:xfrm>
            <a:off x="9414321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BA62BD0A-5627-FF15-28DA-B59BF40709D1}"/>
              </a:ext>
            </a:extLst>
          </p:cNvPr>
          <p:cNvSpPr/>
          <p:nvPr/>
        </p:nvSpPr>
        <p:spPr>
          <a:xfrm>
            <a:off x="9834945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CST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BB5F6D67-044B-8689-DBB5-BDF97C077A32}"/>
              </a:ext>
            </a:extLst>
          </p:cNvPr>
          <p:cNvSpPr/>
          <p:nvPr/>
        </p:nvSpPr>
        <p:spPr>
          <a:xfrm>
            <a:off x="9414321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BEA36690-BC38-9C48-0059-32C017906FF0}"/>
              </a:ext>
            </a:extLst>
          </p:cNvPr>
          <p:cNvSpPr/>
          <p:nvPr/>
        </p:nvSpPr>
        <p:spPr>
          <a:xfrm>
            <a:off x="9834945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Simples Nacional</a:t>
            </a:r>
          </a:p>
        </p:txBody>
      </p:sp>
      <p:sp>
        <p:nvSpPr>
          <p:cNvPr id="131" name="Retângulo: Cantos Arredondados 130">
            <a:extLst>
              <a:ext uri="{FF2B5EF4-FFF2-40B4-BE49-F238E27FC236}">
                <a16:creationId xmlns:a16="http://schemas.microsoft.com/office/drawing/2014/main" id="{8B6AFAB7-C50D-EB4A-AC18-B198D0A1513E}"/>
              </a:ext>
            </a:extLst>
          </p:cNvPr>
          <p:cNvSpPr/>
          <p:nvPr/>
        </p:nvSpPr>
        <p:spPr>
          <a:xfrm>
            <a:off x="9414321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0771467F-391C-6639-99FA-4CF50340E889}"/>
              </a:ext>
            </a:extLst>
          </p:cNvPr>
          <p:cNvSpPr/>
          <p:nvPr/>
        </p:nvSpPr>
        <p:spPr>
          <a:xfrm>
            <a:off x="9834945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Simples Nacional (exceções)</a:t>
            </a:r>
          </a:p>
        </p:txBody>
      </p:sp>
      <p:sp>
        <p:nvSpPr>
          <p:cNvPr id="134" name="Retângulo: Cantos Arredondados 133">
            <a:extLst>
              <a:ext uri="{FF2B5EF4-FFF2-40B4-BE49-F238E27FC236}">
                <a16:creationId xmlns:a16="http://schemas.microsoft.com/office/drawing/2014/main" id="{68BB0A33-E53D-5B89-E160-35534621AE0B}"/>
              </a:ext>
            </a:extLst>
          </p:cNvPr>
          <p:cNvSpPr/>
          <p:nvPr/>
        </p:nvSpPr>
        <p:spPr>
          <a:xfrm>
            <a:off x="9414321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136" name="Retângulo: Cantos Arredondados 135">
            <a:extLst>
              <a:ext uri="{FF2B5EF4-FFF2-40B4-BE49-F238E27FC236}">
                <a16:creationId xmlns:a16="http://schemas.microsoft.com/office/drawing/2014/main" id="{D0123904-A400-2F0C-73C3-17A40E90BD70}"/>
              </a:ext>
            </a:extLst>
          </p:cNvPr>
          <p:cNvSpPr/>
          <p:nvPr/>
        </p:nvSpPr>
        <p:spPr>
          <a:xfrm>
            <a:off x="9834945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Gerar planilha com crédito Simples Nacional</a:t>
            </a:r>
          </a:p>
        </p:txBody>
      </p:sp>
      <p:sp>
        <p:nvSpPr>
          <p:cNvPr id="137" name="Retângulo: Cantos Arredondados 136">
            <a:extLst>
              <a:ext uri="{FF2B5EF4-FFF2-40B4-BE49-F238E27FC236}">
                <a16:creationId xmlns:a16="http://schemas.microsoft.com/office/drawing/2014/main" id="{CE502A01-6BEC-EC01-9138-9D02990D7E78}"/>
              </a:ext>
            </a:extLst>
          </p:cNvPr>
          <p:cNvSpPr/>
          <p:nvPr/>
        </p:nvSpPr>
        <p:spPr>
          <a:xfrm>
            <a:off x="9414321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A1B3A8D9-F9F5-6B0E-92D5-CB60603E8922}"/>
              </a:ext>
            </a:extLst>
          </p:cNvPr>
          <p:cNvSpPr/>
          <p:nvPr/>
        </p:nvSpPr>
        <p:spPr>
          <a:xfrm>
            <a:off x="9414321" y="500850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Outros tipos</a:t>
            </a:r>
          </a:p>
        </p:txBody>
      </p:sp>
      <p:sp>
        <p:nvSpPr>
          <p:cNvPr id="140" name="Retângulo: Cantos Arredondados 139">
            <a:extLst>
              <a:ext uri="{FF2B5EF4-FFF2-40B4-BE49-F238E27FC236}">
                <a16:creationId xmlns:a16="http://schemas.microsoft.com/office/drawing/2014/main" id="{7FFB0C14-360D-33AA-73EE-8B38833731A0}"/>
              </a:ext>
            </a:extLst>
          </p:cNvPr>
          <p:cNvSpPr/>
          <p:nvPr/>
        </p:nvSpPr>
        <p:spPr>
          <a:xfrm>
            <a:off x="9834945" y="557612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série da nota fiscal</a:t>
            </a:r>
          </a:p>
        </p:txBody>
      </p:sp>
      <p:sp>
        <p:nvSpPr>
          <p:cNvPr id="141" name="Retângulo: Cantos Arredondados 140">
            <a:extLst>
              <a:ext uri="{FF2B5EF4-FFF2-40B4-BE49-F238E27FC236}">
                <a16:creationId xmlns:a16="http://schemas.microsoft.com/office/drawing/2014/main" id="{472A80DF-95FB-FB7C-E145-0C2D8684C775}"/>
              </a:ext>
            </a:extLst>
          </p:cNvPr>
          <p:cNvSpPr/>
          <p:nvPr/>
        </p:nvSpPr>
        <p:spPr>
          <a:xfrm>
            <a:off x="9414321" y="566983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43" name="Retângulo: Cantos Arredondados 142">
            <a:extLst>
              <a:ext uri="{FF2B5EF4-FFF2-40B4-BE49-F238E27FC236}">
                <a16:creationId xmlns:a16="http://schemas.microsoft.com/office/drawing/2014/main" id="{5309825D-A78E-27F4-06E2-8B5E65E31331}"/>
              </a:ext>
            </a:extLst>
          </p:cNvPr>
          <p:cNvSpPr/>
          <p:nvPr/>
        </p:nvSpPr>
        <p:spPr>
          <a:xfrm>
            <a:off x="9834945" y="615978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Atualizar os totalizadores de registros</a:t>
            </a:r>
          </a:p>
        </p:txBody>
      </p:sp>
      <p:sp>
        <p:nvSpPr>
          <p:cNvPr id="144" name="Retângulo: Cantos Arredondados 143">
            <a:extLst>
              <a:ext uri="{FF2B5EF4-FFF2-40B4-BE49-F238E27FC236}">
                <a16:creationId xmlns:a16="http://schemas.microsoft.com/office/drawing/2014/main" id="{1DBB7684-42A6-C191-0E53-7ED0AA2D5387}"/>
              </a:ext>
            </a:extLst>
          </p:cNvPr>
          <p:cNvSpPr/>
          <p:nvPr/>
        </p:nvSpPr>
        <p:spPr>
          <a:xfrm>
            <a:off x="9414321" y="625349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2818CB1C-ED06-710E-7887-FA1929DB4235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FFEA"/>
                </a:solidFill>
              </a:rPr>
              <a:t>Sped Fiscal</a:t>
            </a:r>
          </a:p>
        </p:txBody>
      </p:sp>
      <p:pic>
        <p:nvPicPr>
          <p:cNvPr id="151" name="Picture 2" descr="e-Auditoria - e-Auditoria added a new photo.">
            <a:extLst>
              <a:ext uri="{FF2B5EF4-FFF2-40B4-BE49-F238E27FC236}">
                <a16:creationId xmlns:a16="http://schemas.microsoft.com/office/drawing/2014/main" id="{C6F7834C-B9D9-8228-41CF-EAB2980E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50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9C90F3-9E44-0067-E609-0A9311D5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E0AC18-16CA-2D23-B2C7-CDDC36A2D062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92D050"/>
                </a:solidFill>
                <a:latin typeface="Montserrat"/>
              </a:rPr>
              <a:t>Erros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DB8F588-B27E-F43D-C99B-EA39E6D50061}"/>
              </a:ext>
            </a:extLst>
          </p:cNvPr>
          <p:cNvGrpSpPr/>
          <p:nvPr/>
        </p:nvGrpSpPr>
        <p:grpSpPr>
          <a:xfrm>
            <a:off x="8964661" y="1249662"/>
            <a:ext cx="2283111" cy="2219574"/>
            <a:chOff x="8964661" y="1429371"/>
            <a:chExt cx="2283111" cy="2219574"/>
          </a:xfrm>
        </p:grpSpPr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F1DA468C-052F-60DF-A3F8-99EDE8D0E461}"/>
                </a:ext>
              </a:extLst>
            </p:cNvPr>
            <p:cNvSpPr/>
            <p:nvPr/>
          </p:nvSpPr>
          <p:spPr>
            <a:xfrm>
              <a:off x="8964661" y="1429371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Remoção de Operações Desnecessárias</a:t>
              </a:r>
            </a:p>
          </p:txBody>
        </p:sp>
        <p:sp>
          <p:nvSpPr>
            <p:cNvPr id="73" name="Retângulo: Cantos Arredondados 72">
              <a:extLst>
                <a:ext uri="{FF2B5EF4-FFF2-40B4-BE49-F238E27FC236}">
                  <a16:creationId xmlns:a16="http://schemas.microsoft.com/office/drawing/2014/main" id="{99836DC6-7067-B12B-B498-1CB235878390}"/>
                </a:ext>
              </a:extLst>
            </p:cNvPr>
            <p:cNvSpPr/>
            <p:nvPr/>
          </p:nvSpPr>
          <p:spPr>
            <a:xfrm>
              <a:off x="9385285" y="1996997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uso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e consumo</a:t>
              </a: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B3183FE8-DF19-49C6-2380-119EA30DAD2C}"/>
                </a:ext>
              </a:extLst>
            </p:cNvPr>
            <p:cNvSpPr/>
            <p:nvPr/>
          </p:nvSpPr>
          <p:spPr>
            <a:xfrm>
              <a:off x="8964661" y="2090702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4EA3048F-834E-2B03-CD09-49FC06557338}"/>
                </a:ext>
              </a:extLst>
            </p:cNvPr>
            <p:cNvSpPr/>
            <p:nvPr/>
          </p:nvSpPr>
          <p:spPr>
            <a:xfrm>
              <a:off x="9385285" y="2580655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remessa</a:t>
              </a:r>
            </a:p>
          </p:txBody>
        </p: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867DD5B1-1729-191A-4CD4-03BBB33BDB92}"/>
                </a:ext>
              </a:extLst>
            </p:cNvPr>
            <p:cNvSpPr/>
            <p:nvPr/>
          </p:nvSpPr>
          <p:spPr>
            <a:xfrm>
              <a:off x="8964661" y="2674360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69" name="Retângulo: Cantos Arredondados 68">
              <a:extLst>
                <a:ext uri="{FF2B5EF4-FFF2-40B4-BE49-F238E27FC236}">
                  <a16:creationId xmlns:a16="http://schemas.microsoft.com/office/drawing/2014/main" id="{1E1A4810-1BD3-8536-FA7A-90669D045B57}"/>
                </a:ext>
              </a:extLst>
            </p:cNvPr>
            <p:cNvSpPr/>
            <p:nvPr/>
          </p:nvSpPr>
          <p:spPr>
            <a:xfrm>
              <a:off x="9385285" y="316431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transferência</a:t>
              </a:r>
            </a:p>
          </p:txBody>
        </p:sp>
        <p:sp>
          <p:nvSpPr>
            <p:cNvPr id="70" name="Retângulo: Cantos Arredondados 69">
              <a:extLst>
                <a:ext uri="{FF2B5EF4-FFF2-40B4-BE49-F238E27FC236}">
                  <a16:creationId xmlns:a16="http://schemas.microsoft.com/office/drawing/2014/main" id="{28177E3F-B02A-E8FF-35A4-D854B5BACBA5}"/>
                </a:ext>
              </a:extLst>
            </p:cNvPr>
            <p:cNvSpPr/>
            <p:nvPr/>
          </p:nvSpPr>
          <p:spPr>
            <a:xfrm>
              <a:off x="8964661" y="325801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18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EDA53F-B80A-6A3F-F4B2-012AD264A216}"/>
              </a:ext>
            </a:extLst>
          </p:cNvPr>
          <p:cNvGrpSpPr/>
          <p:nvPr/>
        </p:nvGrpSpPr>
        <p:grpSpPr>
          <a:xfrm>
            <a:off x="8964661" y="4052894"/>
            <a:ext cx="2283111" cy="2219574"/>
            <a:chOff x="9174972" y="4456842"/>
            <a:chExt cx="2283111" cy="2219574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D51D5833-0440-5099-C54E-AD1F4E7A256A}"/>
                </a:ext>
              </a:extLst>
            </p:cNvPr>
            <p:cNvSpPr/>
            <p:nvPr/>
          </p:nvSpPr>
          <p:spPr>
            <a:xfrm>
              <a:off x="9174972" y="445684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b="1">
                  <a:solidFill>
                    <a:srgbClr val="121211"/>
                  </a:solidFill>
                </a:rPr>
                <a:t>Outros Tipos</a:t>
              </a:r>
            </a:p>
          </p:txBody>
        </p:sp>
        <p:sp>
          <p:nvSpPr>
            <p:cNvPr id="106" name="Retângulo: Cantos Arredondados 105">
              <a:extLst>
                <a:ext uri="{FF2B5EF4-FFF2-40B4-BE49-F238E27FC236}">
                  <a16:creationId xmlns:a16="http://schemas.microsoft.com/office/drawing/2014/main" id="{67BE12A6-96D5-8C95-C58F-95FEB946CD48}"/>
                </a:ext>
              </a:extLst>
            </p:cNvPr>
            <p:cNvSpPr/>
            <p:nvPr/>
          </p:nvSpPr>
          <p:spPr>
            <a:xfrm>
              <a:off x="9595596" y="502446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créditos de períodos anteriores nos registros 1100 e 1500</a:t>
              </a:r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3EE00F53-EEF5-AE5A-507C-0E199C4E7CD0}"/>
                </a:ext>
              </a:extLst>
            </p:cNvPr>
            <p:cNvSpPr/>
            <p:nvPr/>
          </p:nvSpPr>
          <p:spPr>
            <a:xfrm>
              <a:off x="9174972" y="511817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104" name="Retângulo: Cantos Arredondados 103">
              <a:extLst>
                <a:ext uri="{FF2B5EF4-FFF2-40B4-BE49-F238E27FC236}">
                  <a16:creationId xmlns:a16="http://schemas.microsoft.com/office/drawing/2014/main" id="{72FE341E-65D6-838A-D7C2-DDCA623AD806}"/>
                </a:ext>
              </a:extLst>
            </p:cNvPr>
            <p:cNvSpPr/>
            <p:nvPr/>
          </p:nvSpPr>
          <p:spPr>
            <a:xfrm>
              <a:off x="9595596" y="560812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>
                  <a:solidFill>
                    <a:schemeClr val="bg1"/>
                  </a:solidFill>
                </a:rPr>
                <a:t>Consolidar receitas informadas no M400 e M800 em uma única conta contábil analítica</a:t>
              </a:r>
            </a:p>
          </p:txBody>
        </p:sp>
        <p:sp>
          <p:nvSpPr>
            <p:cNvPr id="105" name="Retângulo: Cantos Arredondados 104">
              <a:extLst>
                <a:ext uri="{FF2B5EF4-FFF2-40B4-BE49-F238E27FC236}">
                  <a16:creationId xmlns:a16="http://schemas.microsoft.com/office/drawing/2014/main" id="{C902CE39-C44E-7584-DA71-FF3808F4E206}"/>
                </a:ext>
              </a:extLst>
            </p:cNvPr>
            <p:cNvSpPr/>
            <p:nvPr/>
          </p:nvSpPr>
          <p:spPr>
            <a:xfrm>
              <a:off x="9174972" y="570183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CD06693D-E212-CCEF-9DE8-7A3F2DB4A315}"/>
                </a:ext>
              </a:extLst>
            </p:cNvPr>
            <p:cNvSpPr/>
            <p:nvPr/>
          </p:nvSpPr>
          <p:spPr>
            <a:xfrm>
              <a:off x="9595596" y="619178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Atualizar totalizadores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registros</a:t>
              </a: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24702A1F-1E20-A412-4097-980F8C0BFDEB}"/>
                </a:ext>
              </a:extLst>
            </p:cNvPr>
            <p:cNvSpPr/>
            <p:nvPr/>
          </p:nvSpPr>
          <p:spPr>
            <a:xfrm>
              <a:off x="9174972" y="628548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21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9D9D05F-8DB9-19CF-688B-D4727BB4BC58}"/>
              </a:ext>
            </a:extLst>
          </p:cNvPr>
          <p:cNvGrpSpPr/>
          <p:nvPr/>
        </p:nvGrpSpPr>
        <p:grpSpPr>
          <a:xfrm>
            <a:off x="3234840" y="1249662"/>
            <a:ext cx="2283111" cy="3377820"/>
            <a:chOff x="6399524" y="1249662"/>
            <a:chExt cx="2283111" cy="3377820"/>
          </a:xfrm>
        </p:grpSpPr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32F33D55-F369-91B8-02D9-52EBEB2317A9}"/>
                </a:ext>
              </a:extLst>
            </p:cNvPr>
            <p:cNvSpPr/>
            <p:nvPr/>
          </p:nvSpPr>
          <p:spPr>
            <a:xfrm>
              <a:off x="6399524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Validações e Ajustes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na Escrituração</a:t>
              </a:r>
            </a:p>
          </p:txBody>
        </p:sp>
        <p:sp>
          <p:nvSpPr>
            <p:cNvPr id="92" name="Retângulo: Cantos Arredondados 91">
              <a:extLst>
                <a:ext uri="{FF2B5EF4-FFF2-40B4-BE49-F238E27FC236}">
                  <a16:creationId xmlns:a16="http://schemas.microsoft.com/office/drawing/2014/main" id="{983B2A17-DB0F-64E8-3255-13110EB7301A}"/>
                </a:ext>
              </a:extLst>
            </p:cNvPr>
            <p:cNvSpPr/>
            <p:nvPr/>
          </p:nvSpPr>
          <p:spPr>
            <a:xfrm>
              <a:off x="6820148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800" dirty="0">
                  <a:solidFill>
                    <a:schemeClr val="bg1"/>
                  </a:solidFill>
                </a:rPr>
                <a:t>Ajustar campos 15 NAT_BC_CRED e 16 IND_ORIG_CRED do F100 em operações sem crédito</a:t>
              </a:r>
            </a:p>
          </p:txBody>
        </p:sp>
        <p:sp>
          <p:nvSpPr>
            <p:cNvPr id="93" name="Retângulo: Cantos Arredondados 92">
              <a:extLst>
                <a:ext uri="{FF2B5EF4-FFF2-40B4-BE49-F238E27FC236}">
                  <a16:creationId xmlns:a16="http://schemas.microsoft.com/office/drawing/2014/main" id="{76A782CE-46B3-E37E-42BF-ADCF488760F4}"/>
                </a:ext>
              </a:extLst>
            </p:cNvPr>
            <p:cNvSpPr/>
            <p:nvPr/>
          </p:nvSpPr>
          <p:spPr>
            <a:xfrm>
              <a:off x="6399524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90" name="Retângulo: Cantos Arredondados 89">
              <a:extLst>
                <a:ext uri="{FF2B5EF4-FFF2-40B4-BE49-F238E27FC236}">
                  <a16:creationId xmlns:a16="http://schemas.microsoft.com/office/drawing/2014/main" id="{91053158-751F-70A1-E28E-32EC09A4CB74}"/>
                </a:ext>
              </a:extLst>
            </p:cNvPr>
            <p:cNvSpPr/>
            <p:nvPr/>
          </p:nvSpPr>
          <p:spPr>
            <a:xfrm>
              <a:off x="6820148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CST de notas de bonificação </a:t>
              </a:r>
            </a:p>
          </p:txBody>
        </p:sp>
        <p:sp>
          <p:nvSpPr>
            <p:cNvPr id="91" name="Retângulo: Cantos Arredondados 90">
              <a:extLst>
                <a:ext uri="{FF2B5EF4-FFF2-40B4-BE49-F238E27FC236}">
                  <a16:creationId xmlns:a16="http://schemas.microsoft.com/office/drawing/2014/main" id="{95611AAD-95ED-E228-071A-C469432E5AA0}"/>
                </a:ext>
              </a:extLst>
            </p:cNvPr>
            <p:cNvSpPr/>
            <p:nvPr/>
          </p:nvSpPr>
          <p:spPr>
            <a:xfrm>
              <a:off x="6399524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09" name="Retângulo: Cantos Arredondados 108">
              <a:extLst>
                <a:ext uri="{FF2B5EF4-FFF2-40B4-BE49-F238E27FC236}">
                  <a16:creationId xmlns:a16="http://schemas.microsoft.com/office/drawing/2014/main" id="{1D15D90C-D2B3-2A01-C8BC-6E3A4DE8A3A0}"/>
                </a:ext>
              </a:extLst>
            </p:cNvPr>
            <p:cNvSpPr/>
            <p:nvPr/>
          </p:nvSpPr>
          <p:spPr>
            <a:xfrm>
              <a:off x="6820148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CST de notas de imobilizado</a:t>
              </a:r>
            </a:p>
          </p:txBody>
        </p:sp>
        <p:sp>
          <p:nvSpPr>
            <p:cNvPr id="110" name="Retângulo: Cantos Arredondados 109">
              <a:extLst>
                <a:ext uri="{FF2B5EF4-FFF2-40B4-BE49-F238E27FC236}">
                  <a16:creationId xmlns:a16="http://schemas.microsoft.com/office/drawing/2014/main" id="{E13808A7-AAF7-D699-A2BE-0C842D6F1967}"/>
                </a:ext>
              </a:extLst>
            </p:cNvPr>
            <p:cNvSpPr/>
            <p:nvPr/>
          </p:nvSpPr>
          <p:spPr>
            <a:xfrm>
              <a:off x="6399524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112" name="Retângulo: Cantos Arredondados 111">
              <a:extLst>
                <a:ext uri="{FF2B5EF4-FFF2-40B4-BE49-F238E27FC236}">
                  <a16:creationId xmlns:a16="http://schemas.microsoft.com/office/drawing/2014/main" id="{67DD4EC4-DB17-EFB6-E407-E207652D85D9}"/>
                </a:ext>
              </a:extLst>
            </p:cNvPr>
            <p:cNvSpPr/>
            <p:nvPr/>
          </p:nvSpPr>
          <p:spPr>
            <a:xfrm>
              <a:off x="6820148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Validações de ano, mês e série escrituradas, a partir da chave do documento</a:t>
              </a:r>
            </a:p>
          </p:txBody>
        </p: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631F8008-138A-7F47-2C03-EAF4F7B59FBE}"/>
                </a:ext>
              </a:extLst>
            </p:cNvPr>
            <p:cNvSpPr/>
            <p:nvPr/>
          </p:nvSpPr>
          <p:spPr>
            <a:xfrm>
              <a:off x="6399524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id="{C620BE70-B954-B865-E3DA-B93FB4A01860}"/>
                </a:ext>
              </a:extLst>
            </p:cNvPr>
            <p:cNvSpPr/>
            <p:nvPr/>
          </p:nvSpPr>
          <p:spPr>
            <a:xfrm>
              <a:off x="6820148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Validação do VL_MERC, conforme cruzamento C100 x C170</a:t>
              </a:r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id="{3612C0E3-A8F5-969F-7226-7254B6E15C40}"/>
                </a:ext>
              </a:extLst>
            </p:cNvPr>
            <p:cNvSpPr/>
            <p:nvPr/>
          </p:nvSpPr>
          <p:spPr>
            <a:xfrm>
              <a:off x="6399524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E07EEA-DB18-78A9-AF47-AA6C8193F047}"/>
              </a:ext>
            </a:extLst>
          </p:cNvPr>
          <p:cNvGrpSpPr/>
          <p:nvPr/>
        </p:nvGrpSpPr>
        <p:grpSpPr>
          <a:xfrm>
            <a:off x="6099750" y="1249662"/>
            <a:ext cx="2283111" cy="3377820"/>
            <a:chOff x="9414321" y="1249662"/>
            <a:chExt cx="2283111" cy="3377820"/>
          </a:xfrm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5B1017FA-1371-A9F8-EBE7-1B90A8F4315C}"/>
                </a:ext>
              </a:extLst>
            </p:cNvPr>
            <p:cNvSpPr/>
            <p:nvPr/>
          </p:nvSpPr>
          <p:spPr>
            <a:xfrm>
              <a:off x="9414321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Ajustes na Base de Cálculo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e Valores de Pis e </a:t>
              </a:r>
              <a:r>
                <a:rPr lang="pt-BR" sz="1100" b="1" err="1">
                  <a:solidFill>
                    <a:srgbClr val="121211"/>
                  </a:solidFill>
                </a:rPr>
                <a:t>Cofins</a:t>
              </a:r>
              <a:endParaRPr lang="pt-BR" sz="1100" b="1">
                <a:solidFill>
                  <a:srgbClr val="121211"/>
                </a:solidFill>
              </a:endParaRPr>
            </a:p>
          </p:txBody>
        </p:sp>
        <p:sp>
          <p:nvSpPr>
            <p:cNvPr id="124" name="Retângulo: Cantos Arredondados 123">
              <a:extLst>
                <a:ext uri="{FF2B5EF4-FFF2-40B4-BE49-F238E27FC236}">
                  <a16:creationId xmlns:a16="http://schemas.microsoft.com/office/drawing/2014/main" id="{DD0FA4C7-62ED-BFD0-70E6-6D7A06271D57}"/>
                </a:ext>
              </a:extLst>
            </p:cNvPr>
            <p:cNvSpPr/>
            <p:nvPr/>
          </p:nvSpPr>
          <p:spPr>
            <a:xfrm>
              <a:off x="9834945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Excluir ICMS da base de cálculo do PIS e COFINS</a:t>
              </a:r>
            </a:p>
          </p:txBody>
        </p:sp>
        <p:sp>
          <p:nvSpPr>
            <p:cNvPr id="125" name="Retângulo: Cantos Arredondados 124">
              <a:extLst>
                <a:ext uri="{FF2B5EF4-FFF2-40B4-BE49-F238E27FC236}">
                  <a16:creationId xmlns:a16="http://schemas.microsoft.com/office/drawing/2014/main" id="{E14C9518-CB59-6A43-B257-1BFC0D400061}"/>
                </a:ext>
              </a:extLst>
            </p:cNvPr>
            <p:cNvSpPr/>
            <p:nvPr/>
          </p:nvSpPr>
          <p:spPr>
            <a:xfrm>
              <a:off x="9414321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127" name="Retângulo: Cantos Arredondados 126">
              <a:extLst>
                <a:ext uri="{FF2B5EF4-FFF2-40B4-BE49-F238E27FC236}">
                  <a16:creationId xmlns:a16="http://schemas.microsoft.com/office/drawing/2014/main" id="{F6D769A7-54CF-FFAE-B07F-1B57BC7C8FCB}"/>
                </a:ext>
              </a:extLst>
            </p:cNvPr>
            <p:cNvSpPr/>
            <p:nvPr/>
          </p:nvSpPr>
          <p:spPr>
            <a:xfrm>
              <a:off x="9834945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Gerar planilha de crédito da exclusão</a:t>
              </a:r>
            </a:p>
          </p:txBody>
        </p:sp>
        <p:sp>
          <p:nvSpPr>
            <p:cNvPr id="128" name="Retângulo: Cantos Arredondados 127">
              <a:extLst>
                <a:ext uri="{FF2B5EF4-FFF2-40B4-BE49-F238E27FC236}">
                  <a16:creationId xmlns:a16="http://schemas.microsoft.com/office/drawing/2014/main" id="{AE4B0259-C854-B37D-DF57-832F6DEC96C7}"/>
                </a:ext>
              </a:extLst>
            </p:cNvPr>
            <p:cNvSpPr/>
            <p:nvPr/>
          </p:nvSpPr>
          <p:spPr>
            <a:xfrm>
              <a:off x="9414321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130" name="Retângulo: Cantos Arredondados 129">
              <a:extLst>
                <a:ext uri="{FF2B5EF4-FFF2-40B4-BE49-F238E27FC236}">
                  <a16:creationId xmlns:a16="http://schemas.microsoft.com/office/drawing/2014/main" id="{37C48AA2-BA8C-CC5D-C769-BE661866C858}"/>
                </a:ext>
              </a:extLst>
            </p:cNvPr>
            <p:cNvSpPr/>
            <p:nvPr/>
          </p:nvSpPr>
          <p:spPr>
            <a:xfrm>
              <a:off x="9834945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base de cálculo na revenda de produtos ST e MONOFÁSICO</a:t>
              </a:r>
            </a:p>
          </p:txBody>
        </p:sp>
        <p:sp>
          <p:nvSpPr>
            <p:cNvPr id="131" name="Retângulo: Cantos Arredondados 130">
              <a:extLst>
                <a:ext uri="{FF2B5EF4-FFF2-40B4-BE49-F238E27FC236}">
                  <a16:creationId xmlns:a16="http://schemas.microsoft.com/office/drawing/2014/main" id="{FBD2047E-AD0A-1B9A-BCC1-4F1716328AFF}"/>
                </a:ext>
              </a:extLst>
            </p:cNvPr>
            <p:cNvSpPr/>
            <p:nvPr/>
          </p:nvSpPr>
          <p:spPr>
            <a:xfrm>
              <a:off x="9414321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133" name="Retângulo: Cantos Arredondados 132">
              <a:extLst>
                <a:ext uri="{FF2B5EF4-FFF2-40B4-BE49-F238E27FC236}">
                  <a16:creationId xmlns:a16="http://schemas.microsoft.com/office/drawing/2014/main" id="{C7A6D9A4-A75C-E123-050E-0433F7457651}"/>
                </a:ext>
              </a:extLst>
            </p:cNvPr>
            <p:cNvSpPr/>
            <p:nvPr/>
          </p:nvSpPr>
          <p:spPr>
            <a:xfrm>
              <a:off x="9834945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>
                  <a:solidFill>
                    <a:schemeClr val="bg1"/>
                  </a:solidFill>
                </a:rPr>
                <a:t>Ajustar base de cálculo do PIS e COFINS para algumas operações, conforme VL_ITEM - VL_DESC - VL_ICMS</a:t>
              </a:r>
            </a:p>
          </p:txBody>
        </p:sp>
        <p:sp>
          <p:nvSpPr>
            <p:cNvPr id="134" name="Retângulo: Cantos Arredondados 133">
              <a:extLst>
                <a:ext uri="{FF2B5EF4-FFF2-40B4-BE49-F238E27FC236}">
                  <a16:creationId xmlns:a16="http://schemas.microsoft.com/office/drawing/2014/main" id="{B2AF191F-B06A-E82E-66C0-45FD6C66EDF4}"/>
                </a:ext>
              </a:extLst>
            </p:cNvPr>
            <p:cNvSpPr/>
            <p:nvPr/>
          </p:nvSpPr>
          <p:spPr>
            <a:xfrm>
              <a:off x="9414321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136" name="Retângulo: Cantos Arredondados 135">
              <a:extLst>
                <a:ext uri="{FF2B5EF4-FFF2-40B4-BE49-F238E27FC236}">
                  <a16:creationId xmlns:a16="http://schemas.microsoft.com/office/drawing/2014/main" id="{40426EF6-1312-5CD7-A7AE-AB493FCDBE4F}"/>
                </a:ext>
              </a:extLst>
            </p:cNvPr>
            <p:cNvSpPr/>
            <p:nvPr/>
          </p:nvSpPr>
          <p:spPr>
            <a:xfrm>
              <a:off x="9834945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VL_PIS e VL_COFINS, conforme VL_BC * ALIQ</a:t>
              </a:r>
            </a:p>
          </p:txBody>
        </p:sp>
        <p:sp>
          <p:nvSpPr>
            <p:cNvPr id="137" name="Retângulo: Cantos Arredondados 136">
              <a:extLst>
                <a:ext uri="{FF2B5EF4-FFF2-40B4-BE49-F238E27FC236}">
                  <a16:creationId xmlns:a16="http://schemas.microsoft.com/office/drawing/2014/main" id="{E84F1EF9-62E0-FABA-3B39-1B9908A4C6AC}"/>
                </a:ext>
              </a:extLst>
            </p:cNvPr>
            <p:cNvSpPr/>
            <p:nvPr/>
          </p:nvSpPr>
          <p:spPr>
            <a:xfrm>
              <a:off x="9414321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15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CC08DE2-6890-07DC-1083-B9CE58240ED2}"/>
              </a:ext>
            </a:extLst>
          </p:cNvPr>
          <p:cNvGrpSpPr/>
          <p:nvPr/>
        </p:nvGrpSpPr>
        <p:grpSpPr>
          <a:xfrm>
            <a:off x="369928" y="1249662"/>
            <a:ext cx="2283113" cy="3377820"/>
            <a:chOff x="369928" y="1249662"/>
            <a:chExt cx="2283113" cy="33778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02FCAE3-4A61-822E-0C04-7487093E336B}"/>
                </a:ext>
              </a:extLst>
            </p:cNvPr>
            <p:cNvSpPr/>
            <p:nvPr/>
          </p:nvSpPr>
          <p:spPr>
            <a:xfrm>
              <a:off x="369930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>
                  <a:solidFill>
                    <a:srgbClr val="121211"/>
                  </a:solidFill>
                </a:rPr>
                <a:t>Remoção de Itens e Registros duplicados ou desnecessários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A81C9625-9B79-C756-5420-6D0C451FCC89}"/>
                </a:ext>
              </a:extLst>
            </p:cNvPr>
            <p:cNvSpPr/>
            <p:nvPr/>
          </p:nvSpPr>
          <p:spPr>
            <a:xfrm>
              <a:off x="790554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registros duplicados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87AA155-C01A-95EE-7F46-BFD1028D3368}"/>
                </a:ext>
              </a:extLst>
            </p:cNvPr>
            <p:cNvSpPr/>
            <p:nvPr/>
          </p:nvSpPr>
          <p:spPr>
            <a:xfrm>
              <a:off x="369930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A23B475C-A90E-C1C3-98A0-D476FEF06AC8}"/>
                </a:ext>
              </a:extLst>
            </p:cNvPr>
            <p:cNvSpPr/>
            <p:nvPr/>
          </p:nvSpPr>
          <p:spPr>
            <a:xfrm>
              <a:off x="790554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itens não referenciados no período</a:t>
              </a: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D03D87F6-3CDB-5FAC-777D-DE0CFD4F7E20}"/>
                </a:ext>
              </a:extLst>
            </p:cNvPr>
            <p:cNvSpPr/>
            <p:nvPr/>
          </p:nvSpPr>
          <p:spPr>
            <a:xfrm>
              <a:off x="369930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81E64C10-E4A0-88EC-AA5E-7A615238F4CF}"/>
                </a:ext>
              </a:extLst>
            </p:cNvPr>
            <p:cNvSpPr/>
            <p:nvPr/>
          </p:nvSpPr>
          <p:spPr>
            <a:xfrm>
              <a:off x="790554" y="298460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participantes não referenciados no período</a:t>
              </a: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E70ABFC5-0DF4-0A20-D677-06EE6E8FAABC}"/>
                </a:ext>
              </a:extLst>
            </p:cNvPr>
            <p:cNvSpPr/>
            <p:nvPr/>
          </p:nvSpPr>
          <p:spPr>
            <a:xfrm>
              <a:off x="369930" y="307830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BED914ED-9D5D-8E91-FDF5-8D6275FF2D9C}"/>
                </a:ext>
              </a:extLst>
            </p:cNvPr>
            <p:cNvSpPr/>
            <p:nvPr/>
          </p:nvSpPr>
          <p:spPr>
            <a:xfrm>
              <a:off x="790554" y="356826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0140 para estabelecimento sem movimento</a:t>
              </a: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5A98C978-4D7E-E3A6-63B1-F3DDFA16E1C9}"/>
                </a:ext>
              </a:extLst>
            </p:cNvPr>
            <p:cNvSpPr/>
            <p:nvPr/>
          </p:nvSpPr>
          <p:spPr>
            <a:xfrm>
              <a:off x="369930" y="366196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EBCC07F-A23A-A26A-9E04-DB2EC271C857}"/>
                </a:ext>
              </a:extLst>
            </p:cNvPr>
            <p:cNvSpPr/>
            <p:nvPr/>
          </p:nvSpPr>
          <p:spPr>
            <a:xfrm>
              <a:off x="790552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F200 para empresa não imobiliária</a:t>
              </a:r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9C5A8B87-3A19-25D7-4672-1548E6F988B8}"/>
                </a:ext>
              </a:extLst>
            </p:cNvPr>
            <p:cNvSpPr/>
            <p:nvPr/>
          </p:nvSpPr>
          <p:spPr>
            <a:xfrm>
              <a:off x="369928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E2C2FB-448F-D65E-EFCE-0DC7F7267A9F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57F2AA"/>
                </a:solidFill>
              </a:rPr>
              <a:t>Sped Contribuições</a:t>
            </a:r>
          </a:p>
        </p:txBody>
      </p:sp>
      <p:pic>
        <p:nvPicPr>
          <p:cNvPr id="19" name="Picture 2" descr="e-Auditoria - e-Auditoria added a new photo.">
            <a:extLst>
              <a:ext uri="{FF2B5EF4-FFF2-40B4-BE49-F238E27FC236}">
                <a16:creationId xmlns:a16="http://schemas.microsoft.com/office/drawing/2014/main" id="{7406AF00-6D33-8D09-F0F1-5641B80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51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7B1A0-20D8-87C9-A782-1315720CE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D5BBE717-DAF4-17CD-FC13-9F64F77BBED0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Ganhos do Corretor de SPED Automático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para seu Escritório de Contabilidade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4" name="Retângulo: Cantos Arredondados 3">
            <a:hlinkClick r:id="rId3" action="ppaction://hlinksldjump"/>
            <a:extLst>
              <a:ext uri="{FF2B5EF4-FFF2-40B4-BE49-F238E27FC236}">
                <a16:creationId xmlns:a16="http://schemas.microsoft.com/office/drawing/2014/main" id="{F16D6908-EF69-FC12-3368-78786462704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4098" name="Picture 2" descr="Imagem gerada">
            <a:extLst>
              <a:ext uri="{FF2B5EF4-FFF2-40B4-BE49-F238E27FC236}">
                <a16:creationId xmlns:a16="http://schemas.microsoft.com/office/drawing/2014/main" id="{54277A3A-3DF7-DFEC-5B7D-79A4E0790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/>
          <a:stretch>
            <a:fillRect/>
          </a:stretch>
        </p:blipFill>
        <p:spPr bwMode="auto">
          <a:xfrm>
            <a:off x="4581201" y="1856232"/>
            <a:ext cx="3249168" cy="500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5ABA4E1-02B2-A13E-5621-AA4C5BE87812}"/>
              </a:ext>
            </a:extLst>
          </p:cNvPr>
          <p:cNvSpPr/>
          <p:nvPr/>
        </p:nvSpPr>
        <p:spPr>
          <a:xfrm>
            <a:off x="2178250" y="1959165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Reduzir em 98% o tempo para Corrigir um SPED</a:t>
            </a:r>
          </a:p>
          <a:p>
            <a:pPr algn="ctr"/>
            <a:r>
              <a:rPr lang="pt-BR" sz="1050" dirty="0">
                <a:solidFill>
                  <a:srgbClr val="00FFEA"/>
                </a:solidFill>
              </a:rPr>
              <a:t>(Corretor Automático do SPED em Lote)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FFDD1D-130A-1357-8543-2B0374FC7CD0}"/>
              </a:ext>
            </a:extLst>
          </p:cNvPr>
          <p:cNvSpPr/>
          <p:nvPr/>
        </p:nvSpPr>
        <p:spPr>
          <a:xfrm>
            <a:off x="996483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Atender mais Clientes do Lucro Real e Presumido</a:t>
            </a:r>
            <a:endParaRPr lang="pt-BR" b="1">
              <a:solidFill>
                <a:schemeClr val="bg1"/>
              </a:solidFill>
            </a:endParaRPr>
          </a:p>
          <a:p>
            <a:pPr algn="ctr"/>
            <a:r>
              <a:rPr lang="pt-BR" sz="1050" dirty="0">
                <a:solidFill>
                  <a:srgbClr val="00FFEA"/>
                </a:solidFill>
              </a:rPr>
              <a:t>(Redução de Tempo e Confiança na Entrega)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CC24698-13D6-A3CF-3F3F-58AAA24A4BF6}"/>
              </a:ext>
            </a:extLst>
          </p:cNvPr>
          <p:cNvSpPr/>
          <p:nvPr/>
        </p:nvSpPr>
        <p:spPr>
          <a:xfrm>
            <a:off x="1587367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Eliminar Riscos Fiscais desnecessários</a:t>
            </a:r>
          </a:p>
          <a:p>
            <a:pPr algn="ctr"/>
            <a:r>
              <a:rPr lang="pt-BR" sz="1050" dirty="0">
                <a:solidFill>
                  <a:srgbClr val="00FFEA"/>
                </a:solidFill>
              </a:rPr>
              <a:t>(Correções baseadas em Legislação Oficial)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8FACAC6-AC66-210E-6671-CDE4D50170DD}"/>
              </a:ext>
            </a:extLst>
          </p:cNvPr>
          <p:cNvSpPr/>
          <p:nvPr/>
        </p:nvSpPr>
        <p:spPr>
          <a:xfrm>
            <a:off x="7268410" y="1976062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Redução do Risco de Multa por Atraso</a:t>
            </a:r>
          </a:p>
          <a:p>
            <a:pPr algn="ctr"/>
            <a:r>
              <a:rPr lang="pt-BR" sz="1050" dirty="0">
                <a:solidFill>
                  <a:srgbClr val="00FFEA"/>
                </a:solidFill>
              </a:rPr>
              <a:t>(Receber o SPED corrigido em Minutos)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B62CA3-D9D5-4F39-79C2-B5C4F5444429}"/>
              </a:ext>
            </a:extLst>
          </p:cNvPr>
          <p:cNvSpPr/>
          <p:nvPr/>
        </p:nvSpPr>
        <p:spPr>
          <a:xfrm>
            <a:off x="8382441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Diferencial do Escritório com o Cliente</a:t>
            </a:r>
          </a:p>
          <a:p>
            <a:pPr algn="ctr"/>
            <a:r>
              <a:rPr lang="pt-BR" sz="1050" dirty="0">
                <a:solidFill>
                  <a:srgbClr val="00FFEA"/>
                </a:solidFill>
              </a:rPr>
              <a:t>(PDF com Log de Correções com sua Logo)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BFD3AF4-933B-FA34-1493-9E334C770EE9}"/>
              </a:ext>
            </a:extLst>
          </p:cNvPr>
          <p:cNvSpPr/>
          <p:nvPr/>
        </p:nvSpPr>
        <p:spPr>
          <a:xfrm>
            <a:off x="7825425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Forma de Prospectar Novos Clientes</a:t>
            </a:r>
          </a:p>
          <a:p>
            <a:pPr algn="ctr"/>
            <a:r>
              <a:rPr lang="pt-BR" sz="1050" dirty="0">
                <a:solidFill>
                  <a:srgbClr val="00FFEA"/>
                </a:solidFill>
              </a:rPr>
              <a:t>(Mostrando Erros nos </a:t>
            </a:r>
            <a:r>
              <a:rPr lang="pt-BR" sz="1050" dirty="0" err="1">
                <a:solidFill>
                  <a:srgbClr val="00FFEA"/>
                </a:solidFill>
              </a:rPr>
              <a:t>SPEDs</a:t>
            </a:r>
            <a:r>
              <a:rPr lang="pt-BR" sz="1050" dirty="0">
                <a:solidFill>
                  <a:srgbClr val="00FFEA"/>
                </a:solidFill>
              </a:rPr>
              <a:t> de Concorrentes)</a:t>
            </a:r>
          </a:p>
        </p:txBody>
      </p:sp>
      <p:pic>
        <p:nvPicPr>
          <p:cNvPr id="14" name="Picture 2" descr="e-Auditoria - e-Auditoria added a new photo.">
            <a:extLst>
              <a:ext uri="{FF2B5EF4-FFF2-40B4-BE49-F238E27FC236}">
                <a16:creationId xmlns:a16="http://schemas.microsoft.com/office/drawing/2014/main" id="{B570795B-76B7-14A8-9798-DA4CD633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7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BBDC9-3EC8-E9B1-5480-16D94330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472FE6A6-F012-E7E7-004A-D73FAB19D89C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Correção Automática de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Créditos de ICMS não aproveitados </a:t>
            </a:r>
            <a:r>
              <a:rPr lang="pt-BR" sz="2400" b="1">
                <a:solidFill>
                  <a:srgbClr val="00FFEA"/>
                </a:solidFill>
                <a:latin typeface="Montserrat"/>
              </a:rPr>
              <a:t>(Simples Nacional)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7792833A-8A26-7B91-B441-4AE3FB81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A0DF5C1-D469-1A45-DFB8-3735B3AA0E0A}"/>
              </a:ext>
            </a:extLst>
          </p:cNvPr>
          <p:cNvGrpSpPr/>
          <p:nvPr/>
        </p:nvGrpSpPr>
        <p:grpSpPr>
          <a:xfrm>
            <a:off x="578051" y="2159249"/>
            <a:ext cx="2404838" cy="3742829"/>
            <a:chOff x="578051" y="2159249"/>
            <a:chExt cx="2404838" cy="3742829"/>
          </a:xfrm>
        </p:grpSpPr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703F58A3-2752-5859-97A4-017E70FFAF98}"/>
                </a:ext>
              </a:extLst>
            </p:cNvPr>
            <p:cNvSpPr txBox="1"/>
            <p:nvPr/>
          </p:nvSpPr>
          <p:spPr>
            <a:xfrm>
              <a:off x="578051" y="2159249"/>
              <a:ext cx="2404838" cy="338554"/>
            </a:xfrm>
            <a:prstGeom prst="rect">
              <a:avLst/>
            </a:prstGeom>
            <a:solidFill>
              <a:srgbClr val="00FFE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/>
                <a:t>QUAL A LÓGICA?</a:t>
              </a:r>
              <a:endParaRPr lang="pt-BR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4B5A41D-9153-52E8-EC20-F26BD32FB11A}"/>
                </a:ext>
              </a:extLst>
            </p:cNvPr>
            <p:cNvGrpSpPr/>
            <p:nvPr/>
          </p:nvGrpSpPr>
          <p:grpSpPr>
            <a:xfrm>
              <a:off x="578051" y="2877919"/>
              <a:ext cx="2404838" cy="3024159"/>
              <a:chOff x="578051" y="2768191"/>
              <a:chExt cx="2404838" cy="3024159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ADEEA965-6739-8EEC-F888-FD68AA97695B}"/>
                  </a:ext>
                </a:extLst>
              </p:cNvPr>
              <p:cNvGrpSpPr/>
              <p:nvPr/>
            </p:nvGrpSpPr>
            <p:grpSpPr>
              <a:xfrm>
                <a:off x="578051" y="2768191"/>
                <a:ext cx="2404838" cy="484632"/>
                <a:chOff x="578051" y="2768191"/>
                <a:chExt cx="2404838" cy="484632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10F9CB65-9D01-6934-9B04-B8A8FA125846}"/>
                    </a:ext>
                  </a:extLst>
                </p:cNvPr>
                <p:cNvSpPr/>
                <p:nvPr/>
              </p:nvSpPr>
              <p:spPr>
                <a:xfrm>
                  <a:off x="578051" y="276819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Compra de Fornecedor do Simples Nacional</a:t>
                  </a:r>
                </a:p>
              </p:txBody>
            </p:sp>
            <p:pic>
              <p:nvPicPr>
                <p:cNvPr id="6" name="Gráfico 5" descr="Carrinho de compras estrutura de tópicos">
                  <a:extLst>
                    <a:ext uri="{FF2B5EF4-FFF2-40B4-BE49-F238E27FC236}">
                      <a16:creationId xmlns:a16="http://schemas.microsoft.com/office/drawing/2014/main" id="{9E77EEE3-7744-31E4-365C-1493611B8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278550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08872D8D-7230-B0D5-1395-BAC34E193FC1}"/>
                  </a:ext>
                </a:extLst>
              </p:cNvPr>
              <p:cNvGrpSpPr/>
              <p:nvPr/>
            </p:nvGrpSpPr>
            <p:grpSpPr>
              <a:xfrm>
                <a:off x="578051" y="3614700"/>
                <a:ext cx="2404838" cy="484632"/>
                <a:chOff x="578051" y="3627621"/>
                <a:chExt cx="2404838" cy="484632"/>
              </a:xfrm>
            </p:grpSpPr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A9ED6C8C-3FB3-3A22-83AF-330658813B7D}"/>
                    </a:ext>
                  </a:extLst>
                </p:cNvPr>
                <p:cNvSpPr/>
                <p:nvPr/>
              </p:nvSpPr>
              <p:spPr>
                <a:xfrm>
                  <a:off x="1169783" y="362762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Auditoria Automática com e-Auditoria</a:t>
                  </a:r>
                </a:p>
              </p:txBody>
            </p:sp>
            <p:pic>
              <p:nvPicPr>
                <p:cNvPr id="9" name="Gráfico 8" descr="Lupa estrutura de tópicos">
                  <a:extLst>
                    <a:ext uri="{FF2B5EF4-FFF2-40B4-BE49-F238E27FC236}">
                      <a16:creationId xmlns:a16="http://schemas.microsoft.com/office/drawing/2014/main" id="{B9F60B53-3FD2-B46C-149C-AD56E6EE0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364493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id="{7FA67A36-A526-04A1-0D2B-62BF8B6DCC5D}"/>
                  </a:ext>
                </a:extLst>
              </p:cNvPr>
              <p:cNvGrpSpPr/>
              <p:nvPr/>
            </p:nvGrpSpPr>
            <p:grpSpPr>
              <a:xfrm>
                <a:off x="578051" y="4461209"/>
                <a:ext cx="2404838" cy="484632"/>
                <a:chOff x="578051" y="4448288"/>
                <a:chExt cx="2404838" cy="484632"/>
              </a:xfrm>
            </p:grpSpPr>
            <p:sp>
              <p:nvSpPr>
                <p:cNvPr id="12" name="Retângulo 11">
                  <a:extLst>
                    <a:ext uri="{FF2B5EF4-FFF2-40B4-BE49-F238E27FC236}">
                      <a16:creationId xmlns:a16="http://schemas.microsoft.com/office/drawing/2014/main" id="{7FF57B8B-A58A-8F78-94DD-37BF828B8865}"/>
                    </a:ext>
                  </a:extLst>
                </p:cNvPr>
                <p:cNvSpPr/>
                <p:nvPr/>
              </p:nvSpPr>
              <p:spPr>
                <a:xfrm>
                  <a:off x="578051" y="444828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Correção da Escrituração Automática</a:t>
                  </a:r>
                </a:p>
              </p:txBody>
            </p:sp>
            <p:pic>
              <p:nvPicPr>
                <p:cNvPr id="14" name="Gráfico 13" descr="Ampulheta 30% estrutura de tópicos">
                  <a:extLst>
                    <a:ext uri="{FF2B5EF4-FFF2-40B4-BE49-F238E27FC236}">
                      <a16:creationId xmlns:a16="http://schemas.microsoft.com/office/drawing/2014/main" id="{7B80802A-49DF-9880-1811-F6D28E990E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4465604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8F15E201-126C-7B37-11A0-724396DF5DED}"/>
                  </a:ext>
                </a:extLst>
              </p:cNvPr>
              <p:cNvGrpSpPr/>
              <p:nvPr/>
            </p:nvGrpSpPr>
            <p:grpSpPr>
              <a:xfrm>
                <a:off x="578051" y="5307718"/>
                <a:ext cx="2404838" cy="484632"/>
                <a:chOff x="578051" y="5307718"/>
                <a:chExt cx="2404838" cy="484632"/>
              </a:xfrm>
            </p:grpSpPr>
            <p:sp>
              <p:nvSpPr>
                <p:cNvPr id="15" name="Retângulo 14">
                  <a:extLst>
                    <a:ext uri="{FF2B5EF4-FFF2-40B4-BE49-F238E27FC236}">
                      <a16:creationId xmlns:a16="http://schemas.microsoft.com/office/drawing/2014/main" id="{5025A20F-6698-01C8-D379-5B8B5F9C1309}"/>
                    </a:ext>
                  </a:extLst>
                </p:cNvPr>
                <p:cNvSpPr/>
                <p:nvPr/>
              </p:nvSpPr>
              <p:spPr>
                <a:xfrm>
                  <a:off x="1169783" y="530771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Menor Valor de </a:t>
                  </a:r>
                  <a:br>
                    <a:rPr lang="pt-BR" sz="1100" b="1">
                      <a:solidFill>
                        <a:schemeClr val="bg1"/>
                      </a:solidFill>
                    </a:rPr>
                  </a:br>
                  <a:r>
                    <a:rPr lang="pt-BR" sz="1100" b="1">
                      <a:solidFill>
                        <a:schemeClr val="bg1"/>
                      </a:solidFill>
                    </a:rPr>
                    <a:t>ICMS a Pagar</a:t>
                  </a:r>
                </a:p>
              </p:txBody>
            </p:sp>
            <p:pic>
              <p:nvPicPr>
                <p:cNvPr id="17" name="Gráfico 16" descr="Dinheiro estrutura de tópicos">
                  <a:extLst>
                    <a:ext uri="{FF2B5EF4-FFF2-40B4-BE49-F238E27FC236}">
                      <a16:creationId xmlns:a16="http://schemas.microsoft.com/office/drawing/2014/main" id="{EC2ABA48-AA10-3B6B-C5C8-A1087D7DB7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5325034"/>
                  <a:ext cx="450000" cy="450000"/>
                </a:xfrm>
                <a:prstGeom prst="rect">
                  <a:avLst/>
                </a:prstGeom>
              </p:spPr>
            </p:pic>
          </p:grpSp>
          <p:cxnSp>
            <p:nvCxnSpPr>
              <p:cNvPr id="23" name="Conector: Curvo 22">
                <a:extLst>
                  <a:ext uri="{FF2B5EF4-FFF2-40B4-BE49-F238E27FC236}">
                    <a16:creationId xmlns:a16="http://schemas.microsoft.com/office/drawing/2014/main" id="{22C524C5-95D4-6B70-0AAC-0832420706D8}"/>
                  </a:ext>
                </a:extLst>
              </p:cNvPr>
              <p:cNvCxnSpPr>
                <a:stCxn id="4" idx="2"/>
                <a:endCxn id="7" idx="0"/>
              </p:cNvCxnSpPr>
              <p:nvPr/>
            </p:nvCxnSpPr>
            <p:spPr>
              <a:xfrm rot="16200000" flipH="1">
                <a:off x="1599532" y="3137895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: Curvo 23">
                <a:extLst>
                  <a:ext uri="{FF2B5EF4-FFF2-40B4-BE49-F238E27FC236}">
                    <a16:creationId xmlns:a16="http://schemas.microsoft.com/office/drawing/2014/main" id="{9E52F633-0440-B22D-6966-2F1C3A2ABFEB}"/>
                  </a:ext>
                </a:extLst>
              </p:cNvPr>
              <p:cNvCxnSpPr>
                <a:cxnSpLocks/>
                <a:stCxn id="7" idx="2"/>
                <a:endCxn id="12" idx="0"/>
              </p:cNvCxnSpPr>
              <p:nvPr/>
            </p:nvCxnSpPr>
            <p:spPr>
              <a:xfrm rot="5400000">
                <a:off x="1599532" y="3984404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: Curvo 26">
                <a:extLst>
                  <a:ext uri="{FF2B5EF4-FFF2-40B4-BE49-F238E27FC236}">
                    <a16:creationId xmlns:a16="http://schemas.microsoft.com/office/drawing/2014/main" id="{C6D21E91-7013-934F-BDC6-56F627E962C9}"/>
                  </a:ext>
                </a:extLst>
              </p:cNvPr>
              <p:cNvCxnSpPr>
                <a:cxnSpLocks/>
                <a:stCxn id="12" idx="2"/>
                <a:endCxn id="15" idx="0"/>
              </p:cNvCxnSpPr>
              <p:nvPr/>
            </p:nvCxnSpPr>
            <p:spPr>
              <a:xfrm rot="16200000" flipH="1">
                <a:off x="1599532" y="4830913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51017C4-A125-02DD-414D-25F3F16D5759}"/>
              </a:ext>
            </a:extLst>
          </p:cNvPr>
          <p:cNvSpPr txBox="1"/>
          <p:nvPr/>
        </p:nvSpPr>
        <p:spPr>
          <a:xfrm>
            <a:off x="3889443" y="1842997"/>
            <a:ext cx="25479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Princípio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Compras de fornecedores do Simples Nacional permitem crédito de ICMS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Muitos desses créditos não são aproveitados por falhas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Nossa solução identifica automaticamente essas falhas e faz a correção da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Preparada para as regras específicas de todas as Unidades da Federação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FE5F71E-23B1-EC68-EFDE-E9DA60344CAE}"/>
              </a:ext>
            </a:extLst>
          </p:cNvPr>
          <p:cNvCxnSpPr>
            <a:cxnSpLocks/>
          </p:cNvCxnSpPr>
          <p:nvPr/>
        </p:nvCxnSpPr>
        <p:spPr>
          <a:xfrm>
            <a:off x="3566160" y="2802936"/>
            <a:ext cx="0" cy="245545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636B6C2-D323-92FA-87AF-445B15C49318}"/>
              </a:ext>
            </a:extLst>
          </p:cNvPr>
          <p:cNvSpPr txBox="1"/>
          <p:nvPr/>
        </p:nvSpPr>
        <p:spPr>
          <a:xfrm>
            <a:off x="3889442" y="4145407"/>
            <a:ext cx="21244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Ganhos para Empresa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Recuperação automática de créditos esquecidos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Eliminação do retrabalho manual e redução de erros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Regularidade fiscal, evitando passivos e autuações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Mais segurança e previsibilidade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Liberação imediata de caixa, melhorando o fluxo financeiro</a:t>
            </a:r>
          </a:p>
        </p:txBody>
      </p:sp>
      <p:sp>
        <p:nvSpPr>
          <p:cNvPr id="38" name="Chave Direita 37">
            <a:extLst>
              <a:ext uri="{FF2B5EF4-FFF2-40B4-BE49-F238E27FC236}">
                <a16:creationId xmlns:a16="http://schemas.microsoft.com/office/drawing/2014/main" id="{7AD6838B-5B61-62C3-DE74-DEEE8DC80BAD}"/>
              </a:ext>
            </a:extLst>
          </p:cNvPr>
          <p:cNvSpPr/>
          <p:nvPr/>
        </p:nvSpPr>
        <p:spPr>
          <a:xfrm>
            <a:off x="6437376" y="1842996"/>
            <a:ext cx="393191" cy="4733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7483935-41B7-50F2-8FD1-87CE67D9D825}"/>
              </a:ext>
            </a:extLst>
          </p:cNvPr>
          <p:cNvSpPr txBox="1"/>
          <p:nvPr/>
        </p:nvSpPr>
        <p:spPr>
          <a:xfrm>
            <a:off x="9861616" y="2677703"/>
            <a:ext cx="21024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Redução Tributária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Redução direta do valor do ICMS a pagar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Aproveitamento integral dos créditos de ICMS permitidos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Ganho de competitividade pela diminuição do custo tributário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EA991E7-0535-D5B6-5D19-F354B8916855}"/>
              </a:ext>
            </a:extLst>
          </p:cNvPr>
          <p:cNvSpPr txBox="1"/>
          <p:nvPr/>
        </p:nvSpPr>
        <p:spPr>
          <a:xfrm>
            <a:off x="6890971" y="2159249"/>
            <a:ext cx="5031702" cy="338554"/>
          </a:xfrm>
          <a:prstGeom prst="rect">
            <a:avLst/>
          </a:prstGeom>
          <a:solidFill>
            <a:srgbClr val="00FF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/>
              <a:t>COMO ENTREGAMOS A REDUÇÃO TRIBUTÁRIA?</a:t>
            </a:r>
            <a:endParaRPr lang="pt-BR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B4678C1-6AE9-624A-78F5-7BCCB229F635}"/>
              </a:ext>
            </a:extLst>
          </p:cNvPr>
          <p:cNvGrpSpPr/>
          <p:nvPr/>
        </p:nvGrpSpPr>
        <p:grpSpPr>
          <a:xfrm>
            <a:off x="6890971" y="2741903"/>
            <a:ext cx="2404838" cy="1374193"/>
            <a:chOff x="9517836" y="2659215"/>
            <a:chExt cx="2404838" cy="1374193"/>
          </a:xfrm>
        </p:grpSpPr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808818C0-62BC-45B0-E11E-2496F377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17836" y="2659215"/>
              <a:ext cx="2404838" cy="1374193"/>
            </a:xfrm>
            <a:prstGeom prst="rect">
              <a:avLst/>
            </a:prstGeom>
          </p:spPr>
        </p:pic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20A4978F-2AF6-729E-6AD4-F9300BA217B9}"/>
                </a:ext>
              </a:extLst>
            </p:cNvPr>
            <p:cNvSpPr/>
            <p:nvPr/>
          </p:nvSpPr>
          <p:spPr>
            <a:xfrm>
              <a:off x="10063539" y="3639312"/>
              <a:ext cx="1537784" cy="201168"/>
            </a:xfrm>
            <a:prstGeom prst="round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9C22D7F5-E85B-2B21-04CD-A0005910BCFC}"/>
              </a:ext>
            </a:extLst>
          </p:cNvPr>
          <p:cNvCxnSpPr>
            <a:cxnSpLocks/>
            <a:endCxn id="40" idx="1"/>
          </p:cNvCxnSpPr>
          <p:nvPr/>
        </p:nvCxnSpPr>
        <p:spPr>
          <a:xfrm rot="5400000" flipH="1" flipV="1">
            <a:off x="9137335" y="3701243"/>
            <a:ext cx="993768" cy="454794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36E48791-CD6D-B63B-6384-D374C5F0E5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0971" y="4412948"/>
            <a:ext cx="5018827" cy="2160075"/>
          </a:xfrm>
          <a:prstGeom prst="rect">
            <a:avLst/>
          </a:prstGeom>
        </p:spPr>
      </p:pic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EBD781E-B7E9-4E74-D3D1-423F1E08E50B}"/>
              </a:ext>
            </a:extLst>
          </p:cNvPr>
          <p:cNvSpPr/>
          <p:nvPr/>
        </p:nvSpPr>
        <p:spPr>
          <a:xfrm>
            <a:off x="6809960" y="4946813"/>
            <a:ext cx="2104094" cy="146395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id="{53DF040B-BFCC-68A2-A0E4-D5E5139BF95D}"/>
              </a:ext>
            </a:extLst>
          </p:cNvPr>
          <p:cNvCxnSpPr>
            <a:cxnSpLocks/>
            <a:stCxn id="44" idx="2"/>
          </p:cNvCxnSpPr>
          <p:nvPr/>
        </p:nvCxnSpPr>
        <p:spPr>
          <a:xfrm rot="16200000" flipH="1">
            <a:off x="8595392" y="3614094"/>
            <a:ext cx="309428" cy="1313432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5FDAFE0E-F118-F2BE-CAEB-92DE6C6E5E99}"/>
              </a:ext>
            </a:extLst>
          </p:cNvPr>
          <p:cNvSpPr/>
          <p:nvPr/>
        </p:nvSpPr>
        <p:spPr>
          <a:xfrm>
            <a:off x="10607040" y="4613650"/>
            <a:ext cx="1170432" cy="5049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2">
                    <a:lumMod val="25000"/>
                  </a:schemeClr>
                </a:solidFill>
              </a:rPr>
              <a:t>Atende todos os Estados</a:t>
            </a:r>
          </a:p>
        </p:txBody>
      </p:sp>
      <p:sp>
        <p:nvSpPr>
          <p:cNvPr id="5" name="Retângulo: Cantos Arredondados 4">
            <a:hlinkClick r:id="rId14" action="ppaction://hlinksldjump"/>
            <a:extLst>
              <a:ext uri="{FF2B5EF4-FFF2-40B4-BE49-F238E27FC236}">
                <a16:creationId xmlns:a16="http://schemas.microsoft.com/office/drawing/2014/main" id="{27E25496-6CF9-0E1A-4E93-FE13C5502DB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38934693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8545EB2749AE47910876C1B062A70F" ma:contentTypeVersion="18" ma:contentTypeDescription="Crie um novo documento." ma:contentTypeScope="" ma:versionID="a56d500aff9485e9265670b9520c2be1">
  <xsd:schema xmlns:xsd="http://www.w3.org/2001/XMLSchema" xmlns:xs="http://www.w3.org/2001/XMLSchema" xmlns:p="http://schemas.microsoft.com/office/2006/metadata/properties" xmlns:ns3="4fa9795a-befd-4d02-891d-26bca65954c5" xmlns:ns4="b9134944-58ff-487f-9cb6-9c7eaa6b63ba" targetNamespace="http://schemas.microsoft.com/office/2006/metadata/properties" ma:root="true" ma:fieldsID="29be5ef6c1f59f201b94b73b50d84337" ns3:_="" ns4:_="">
    <xsd:import namespace="4fa9795a-befd-4d02-891d-26bca65954c5"/>
    <xsd:import namespace="b9134944-58ff-487f-9cb6-9c7eaa6b63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9795a-befd-4d02-891d-26bca65954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134944-58ff-487f-9cb6-9c7eaa6b63b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a9795a-befd-4d02-891d-26bca65954c5" xsi:nil="true"/>
  </documentManagement>
</p:properties>
</file>

<file path=customXml/itemProps1.xml><?xml version="1.0" encoding="utf-8"?>
<ds:datastoreItem xmlns:ds="http://schemas.openxmlformats.org/officeDocument/2006/customXml" ds:itemID="{FE2E12CD-DA82-4436-ACAB-55CAC89AD3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9F5A0B-6D0A-4413-8B35-62370FE90F8D}">
  <ds:schemaRefs>
    <ds:schemaRef ds:uri="4fa9795a-befd-4d02-891d-26bca65954c5"/>
    <ds:schemaRef ds:uri="b9134944-58ff-487f-9cb6-9c7eaa6b63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D66BCA8-0EC4-42D5-9646-A645E135D183}">
  <ds:schemaRefs>
    <ds:schemaRef ds:uri="4fa9795a-befd-4d02-891d-26bca65954c5"/>
    <ds:schemaRef ds:uri="b9134944-58ff-487f-9cb6-9c7eaa6b63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</TotalTime>
  <Words>1705</Words>
  <Application>Microsoft Office PowerPoint</Application>
  <PresentationFormat>Widescreen</PresentationFormat>
  <Paragraphs>237</Paragraphs>
  <Slides>16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7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Rubens Ortolani Dias de Melo</dc:creator>
  <cp:lastModifiedBy>Dayvson Carvalho</cp:lastModifiedBy>
  <cp:revision>67</cp:revision>
  <dcterms:created xsi:type="dcterms:W3CDTF">2024-03-13T17:23:14Z</dcterms:created>
  <dcterms:modified xsi:type="dcterms:W3CDTF">2025-07-01T01:15:14Z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Order">
    <vt:lpwstr>7500.00000000000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ContentTypeId">
    <vt:lpwstr>0x0101009E8545EB2749AE47910876C1B062A70F</vt:lpwstr>
  </property>
</Properties>
</file>